
<file path=[Content_Types].xml><?xml version="1.0" encoding="utf-8"?>
<Types xmlns="http://schemas.openxmlformats.org/package/2006/content-types">
  <Default ContentType="application/x-fontdata" Extension="fntdata"/>
  <Default ContentType="image/jpeg" Extension="jpg"/>
  <Default ContentType="image/png" Extension="png"/>
  <Default ContentType="application/vnd.openxmlformats-package.relationships+xml" Extension="rels"/>
  <Default ContentType="application/xml" Extension="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arget="ppt/presentation.xml" Type="http://schemas.openxmlformats.org/officeDocument/2006/relationships/officeDocument"/></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aveSubsetFonts="1" strictFirstAndLastChars="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9144000" cy="5143500"/>
  <p:notesSz cx="6858000" cy="9144000"/>
  <p:embeddedFontLst>
    <p:embeddedFont>
      <p:font typeface="Lora"/>
      <p:regular r:id="rId30"/>
      <p:bold r:id="rId31"/>
      <p:italic r:id="rId32"/>
      <p:boldItalic r:id="rId33"/>
    </p:embeddedFont>
    <p:embeddedFont>
      <p:font typeface="IBM Plex Mono"/>
      <p:regular r:id="rId34"/>
      <p:bold r:id="rId35"/>
      <p:italic r:id="rId36"/>
      <p:boldItalic r:id="rId37"/>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d="100" n="100"/>
          <a:sy d="100" n="100"/>
        </p:scale>
        <p:origin x="0" y="0"/>
      </p:cViewPr>
      <p:guideLst>
        <p:guide orient="horz" pos="1620"/>
        <p:guide pos="2880"/>
      </p:guideLst>
    </p:cSldViewPr>
  </p:slideViewPr>
</p:viewPr>
</file>

<file path=ppt/_rels/presentation.xml.rels><?xml version="1.0" encoding="UTF-8" standalone="yes"?><Relationships xmlns="http://schemas.openxmlformats.org/package/2006/relationships"><Relationship Id="rId37" Target="fonts/IBMPlexMono-boldItalic.fntdata" Type="http://schemas.openxmlformats.org/officeDocument/2006/relationships/font"/><Relationship Id="rId36" Target="fonts/IBMPlexMono-italic.fntdata" Type="http://schemas.openxmlformats.org/officeDocument/2006/relationships/font"/><Relationship Id="rId35" Target="fonts/IBMPlexMono-bold.fntdata" Type="http://schemas.openxmlformats.org/officeDocument/2006/relationships/font"/><Relationship Id="rId34" Target="fonts/IBMPlexMono-regular.fntdata" Type="http://schemas.openxmlformats.org/officeDocument/2006/relationships/font"/><Relationship Id="rId33" Target="fonts/Lora-boldItalic.fntdata" Type="http://schemas.openxmlformats.org/officeDocument/2006/relationships/font"/><Relationship Id="rId32" Target="fonts/Lora-italic.fntdata" Type="http://schemas.openxmlformats.org/officeDocument/2006/relationships/font"/><Relationship Id="rId31" Target="fonts/Lora-bold.fntdata" Type="http://schemas.openxmlformats.org/officeDocument/2006/relationships/font"/><Relationship Id="rId30" Target="fonts/Lora-regular.fntdata" Type="http://schemas.openxmlformats.org/officeDocument/2006/relationships/font"/><Relationship Id="rId27" Target="slides/slide22.xml" Type="http://schemas.openxmlformats.org/officeDocument/2006/relationships/slide"/><Relationship Id="rId26" Target="slides/slide21.xml" Type="http://schemas.openxmlformats.org/officeDocument/2006/relationships/slide"/><Relationship Id="rId25" Target="slides/slide20.xml" Type="http://schemas.openxmlformats.org/officeDocument/2006/relationships/slide"/><Relationship Id="rId24" Target="slides/slide19.xml" Type="http://schemas.openxmlformats.org/officeDocument/2006/relationships/slide"/><Relationship Id="rId21" Target="slides/slide16.xml" Type="http://schemas.openxmlformats.org/officeDocument/2006/relationships/slide"/><Relationship Id="rId19" Target="slides/slide14.xml" Type="http://schemas.openxmlformats.org/officeDocument/2006/relationships/slide"/><Relationship Id="rId20" Target="slides/slide15.xml" Type="http://schemas.openxmlformats.org/officeDocument/2006/relationships/slide"/><Relationship Id="rId18" Target="slides/slide13.xml" Type="http://schemas.openxmlformats.org/officeDocument/2006/relationships/slide"/><Relationship Id="rId17" Target="slides/slide12.xml" Type="http://schemas.openxmlformats.org/officeDocument/2006/relationships/slide"/><Relationship Id="rId16" Target="slides/slide11.xml" Type="http://schemas.openxmlformats.org/officeDocument/2006/relationships/slide"/><Relationship Id="rId15" Target="slides/slide10.xml" Type="http://schemas.openxmlformats.org/officeDocument/2006/relationships/slide"/><Relationship Id="rId14" Target="slides/slide9.xml" Type="http://schemas.openxmlformats.org/officeDocument/2006/relationships/slide"/><Relationship Id="rId13" Target="slides/slide8.xml" Type="http://schemas.openxmlformats.org/officeDocument/2006/relationships/slide"/><Relationship Id="rId12" Target="slides/slide7.xml" Type="http://schemas.openxmlformats.org/officeDocument/2006/relationships/slide"/><Relationship Id="rId11" Target="slides/slide6.xml" Type="http://schemas.openxmlformats.org/officeDocument/2006/relationships/slide"/><Relationship Id="rId10" Target="slides/slide5.xml" Type="http://schemas.openxmlformats.org/officeDocument/2006/relationships/slide"/><Relationship Id="rId9" Target="slides/slide4.xml" Type="http://schemas.openxmlformats.org/officeDocument/2006/relationships/slide"/><Relationship Id="rId8" Target="slides/slide3.xml" Type="http://schemas.openxmlformats.org/officeDocument/2006/relationships/slide"/><Relationship Id="rId7" Target="slides/slide2.xml" Type="http://schemas.openxmlformats.org/officeDocument/2006/relationships/slide"/><Relationship Id="rId6" Target="slides/slide1.xml" Type="http://schemas.openxmlformats.org/officeDocument/2006/relationships/slide"/><Relationship Id="rId5" Target="notesMasters/notesMaster1.xml" Type="http://schemas.openxmlformats.org/officeDocument/2006/relationships/notesMaster"/><Relationship Id="rId4" Target="slideMasters/slideMaster1.xml" Type="http://schemas.openxmlformats.org/officeDocument/2006/relationships/slideMaster"/><Relationship Id="rId3" Target="presProps.xml" Type="http://schemas.openxmlformats.org/officeDocument/2006/relationships/presProps"/><Relationship Id="rId23" Target="slides/slide18.xml" Type="http://schemas.openxmlformats.org/officeDocument/2006/relationships/slide"/><Relationship Id="rId29" Target="slides/slide24.xml" Type="http://schemas.openxmlformats.org/officeDocument/2006/relationships/slide"/><Relationship Id="rId2" Target="viewProps.xml" Type="http://schemas.openxmlformats.org/officeDocument/2006/relationships/viewProps"/><Relationship Id="rId22" Target="slides/slide17.xml" Type="http://schemas.openxmlformats.org/officeDocument/2006/relationships/slide"/><Relationship Id="rId28" Target="slides/slide23.xml" Type="http://schemas.openxmlformats.org/officeDocument/2006/relationships/slide"/><Relationship Id="rId1" Target="theme/theme1.xml" Type="http://schemas.openxmlformats.org/officeDocument/2006/relationships/theme"/></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jpg>
</file>

<file path=ppt/media/image2.png>
</file>

<file path=ppt/media/image20.png>
</file>

<file path=ppt/media/image21.jpg>
</file>

<file path=ppt/media/image22.jpg>
</file>

<file path=ppt/media/image23.jpg>
</file>

<file path=ppt/media/image24.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type="none" w="sm"/>
            <a:tailEnd len="sm" type="none" w="sm"/>
          </a:ln>
        </p:spPr>
      </p:sp>
      <p:sp>
        <p:nvSpPr>
          <p:cNvPr id="4" name="Google Shape;4;n"/>
          <p:cNvSpPr txBox="1"/>
          <p:nvPr>
            <p:ph idx="1" type="body"/>
          </p:nvPr>
        </p:nvSpPr>
        <p:spPr>
          <a:xfrm>
            <a:off x="685800" y="4343400"/>
            <a:ext cx="5486400" cy="4114800"/>
          </a:xfrm>
          <a:prstGeom prst="rect">
            <a:avLst/>
          </a:prstGeom>
          <a:noFill/>
          <a:ln>
            <a:noFill/>
          </a:ln>
        </p:spPr>
        <p:txBody>
          <a:bodyPr anchor="t" anchorCtr="0" bIns="91425" lIns="91425" numCol="1"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folHlink="folHlink" hlink="hlink" tx1="dk1" tx2="lt2"/>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0.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1.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2.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3.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4.xml.rels><?xml version="1.0" encoding="UTF-8" standalone="yes"?><Relationships xmlns="http://schemas.openxmlformats.org/package/2006/relationships"><Relationship Id="rId2" Target="https://global-plastics-tool.org" TargetMode="External" Type="http://schemas.openxmlformats.org/officeDocument/2006/relationships/hyperlink"/><Relationship Id="rId1" Target="../notesMasters/notesMaster1.xml" Type="http://schemas.openxmlformats.org/officeDocument/2006/relationships/notesMaster"/></Relationships>
</file>

<file path=ppt/notesSlides/_rels/notesSlide15.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16.xml.rels><?xml version="1.0" encoding="UTF-8" standalone="yes"?><Relationships xmlns="http://schemas.openxmlformats.org/package/2006/relationships"><Relationship Id="rId4" Target="https://thenounproject.com/icon/speed-4573076/" TargetMode="External" Type="http://schemas.openxmlformats.org/officeDocument/2006/relationships/hyperlink"/><Relationship Id="rId3" Target="https://thenounproject.com/icon/keyboard-5600882/" TargetMode="External" Type="http://schemas.openxmlformats.org/officeDocument/2006/relationships/hyperlink"/><Relationship Id="rId2" Target="https://thenounproject.com/icon/target-4642615/" TargetMode="External" Type="http://schemas.openxmlformats.org/officeDocument/2006/relationships/hyperlink"/><Relationship Id="rId1" Target="../notesMasters/notesMaster1.xml" Type="http://schemas.openxmlformats.org/officeDocument/2006/relationships/notesMaster"/></Relationships>
</file>

<file path=ppt/notesSlides/_rels/notesSlide17.xml.rels><?xml version="1.0" encoding="UTF-8" standalone="yes"?><Relationships xmlns="http://schemas.openxmlformats.org/package/2006/relationships"><Relationship Id="rId4" Target="https://thenounproject.com/icon/speed-4573076/" TargetMode="External" Type="http://schemas.openxmlformats.org/officeDocument/2006/relationships/hyperlink"/><Relationship Id="rId3" Target="https://thenounproject.com/icon/keyboard-5600882/" TargetMode="External" Type="http://schemas.openxmlformats.org/officeDocument/2006/relationships/hyperlink"/><Relationship Id="rId2" Target="https://thenounproject.com/icon/target-4642615/" TargetMode="External" Type="http://schemas.openxmlformats.org/officeDocument/2006/relationships/hyperlink"/><Relationship Id="rId1" Target="../notesMasters/notesMaster1.xml" Type="http://schemas.openxmlformats.org/officeDocument/2006/relationships/notesMaster"/></Relationships>
</file>

<file path=ppt/notesSlides/_rels/notesSlide18.xml.rels><?xml version="1.0" encoding="UTF-8" standalone="yes"?><Relationships xmlns="http://schemas.openxmlformats.org/package/2006/relationships"><Relationship Id="rId4" Target="https://thenounproject.com/icon/speed-4573076/" TargetMode="External" Type="http://schemas.openxmlformats.org/officeDocument/2006/relationships/hyperlink"/><Relationship Id="rId3" Target="https://thenounproject.com/icon/keyboard-5600882/" TargetMode="External" Type="http://schemas.openxmlformats.org/officeDocument/2006/relationships/hyperlink"/><Relationship Id="rId2" Target="https://thenounproject.com/icon/target-4642615/" TargetMode="External" Type="http://schemas.openxmlformats.org/officeDocument/2006/relationships/hyperlink"/><Relationship Id="rId1" Target="../notesMasters/notesMaster1.xml" Type="http://schemas.openxmlformats.org/officeDocument/2006/relationships/notesMaster"/></Relationships>
</file>

<file path=ppt/notesSlides/_rels/notesSlide19.xml.rels><?xml version="1.0" encoding="UTF-8" standalone="yes"?><Relationships xmlns="http://schemas.openxmlformats.org/package/2006/relationships"><Relationship Id="rId2" Target="https://sketchingpy.org/" TargetMode="External" Type="http://schemas.openxmlformats.org/officeDocument/2006/relationships/hyperlink"/><Relationship Id="rId1" Target="../notesMasters/notesMaster1.xml" Type="http://schemas.openxmlformats.org/officeDocument/2006/relationships/notesMaster"/></Relationships>
</file>

<file path=ppt/notesSlides/_rels/notesSlide2.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20.xml.rels><?xml version="1.0" encoding="UTF-8" standalone="yes"?><Relationships xmlns="http://schemas.openxmlformats.org/package/2006/relationships"><Relationship Id="rId2" Target="https://sketchingpy.org/" TargetMode="External" Type="http://schemas.openxmlformats.org/officeDocument/2006/relationships/hyperlink"/><Relationship Id="rId1" Target="../notesMasters/notesMaster1.xml" Type="http://schemas.openxmlformats.org/officeDocument/2006/relationships/notesMaster"/></Relationships>
</file>

<file path=ppt/notesSlides/_rels/notesSlide21.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22.xml.rels><?xml version="1.0" encoding="UTF-8" standalone="yes"?><Relationships xmlns="http://schemas.openxmlformats.org/package/2006/relationships"><Relationship Id="rId2" Target="https://webaim.org/standards/wcag/checklist" TargetMode="External" Type="http://schemas.openxmlformats.org/officeDocument/2006/relationships/hyperlink"/><Relationship Id="rId1" Target="../notesMasters/notesMaster1.xml" Type="http://schemas.openxmlformats.org/officeDocument/2006/relationships/notesMaster"/></Relationships>
</file>

<file path=ppt/notesSlides/_rels/notesSlide23.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24.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_rels/notesSlide3.xml.rels><?xml version="1.0" encoding="UTF-8" standalone="yes"?><Relationships xmlns="http://schemas.openxmlformats.org/package/2006/relationships"><Relationship Id="rId2" Target="https://youtu.be/xrqdU4cZaLw?feature=shared" TargetMode="External" Type="http://schemas.openxmlformats.org/officeDocument/2006/relationships/hyperlink"/><Relationship Id="rId1" Target="../notesMasters/notesMaster1.xml" Type="http://schemas.openxmlformats.org/officeDocument/2006/relationships/notesMaster"/></Relationships>
</file>

<file path=ppt/notesSlides/_rels/notesSlide4.xml.rels><?xml version="1.0" encoding="UTF-8" standalone="yes"?><Relationships xmlns="http://schemas.openxmlformats.org/package/2006/relationships"><Relationship Id="rId2" Target="https://www.w3.org/WAI/standards-guidelines/wcag/" TargetMode="External" Type="http://schemas.openxmlformats.org/officeDocument/2006/relationships/hyperlink"/><Relationship Id="rId1" Target="../notesMasters/notesMaster1.xml" Type="http://schemas.openxmlformats.org/officeDocument/2006/relationships/notesMaster"/></Relationships>
</file>

<file path=ppt/notesSlides/_rels/notesSlide5.xml.rels><?xml version="1.0" encoding="UTF-8" standalone="yes"?><Relationships xmlns="http://schemas.openxmlformats.org/package/2006/relationships"><Relationship Id="rId2" Target="https://ssir.org/articles/entry/the_curb_cut_effect" TargetMode="External" Type="http://schemas.openxmlformats.org/officeDocument/2006/relationships/hyperlink"/><Relationship Id="rId1" Target="../notesMasters/notesMaster1.xml" Type="http://schemas.openxmlformats.org/officeDocument/2006/relationships/notesMaster"/></Relationships>
</file>

<file path=ppt/notesSlides/_rels/notesSlide6.xml.rels><?xml version="1.0" encoding="UTF-8" standalone="yes"?><Relationships xmlns="http://schemas.openxmlformats.org/package/2006/relationships"><Relationship Id="rId2" Target="https://webaim.org/standards/wcag/checklist#sc1.4.10" TargetMode="External" Type="http://schemas.openxmlformats.org/officeDocument/2006/relationships/hyperlink"/><Relationship Id="rId1" Target="../notesMasters/notesMaster1.xml" Type="http://schemas.openxmlformats.org/officeDocument/2006/relationships/notesMaster"/></Relationships>
</file>

<file path=ppt/notesSlides/_rels/notesSlide7.xml.rels><?xml version="1.0" encoding="UTF-8" standalone="yes"?><Relationships xmlns="http://schemas.openxmlformats.org/package/2006/relationships"><Relationship Id="rId4" Target="https://thenounproject.com/icon/blind-7616838/" TargetMode="External" Type="http://schemas.openxmlformats.org/officeDocument/2006/relationships/hyperlink"/><Relationship Id="rId3" Target="https://thenounproject.com/icon/glasses-7656753/" TargetMode="External" Type="http://schemas.openxmlformats.org/officeDocument/2006/relationships/hyperlink"/><Relationship Id="rId2" Target="https://thenounproject.com/icon/color-7309833/" TargetMode="External" Type="http://schemas.openxmlformats.org/officeDocument/2006/relationships/hyperlink"/><Relationship Id="rId1" Target="../notesMasters/notesMaster1.xml" Type="http://schemas.openxmlformats.org/officeDocument/2006/relationships/notesMaster"/></Relationships>
</file>

<file path=ppt/notesSlides/_rels/notesSlide8.xml.rels><?xml version="1.0" encoding="UTF-8" standalone="yes"?><Relationships xmlns="http://schemas.openxmlformats.org/package/2006/relationships"><Relationship Id="rId2" Target="https://incomegaps.com/" TargetMode="External" Type="http://schemas.openxmlformats.org/officeDocument/2006/relationships/hyperlink"/><Relationship Id="rId1" Target="../notesMasters/notesMaster1.xml" Type="http://schemas.openxmlformats.org/officeDocument/2006/relationships/notesMaster"/></Relationships>
</file>

<file path=ppt/notesSlides/_rels/notesSlide9.xml.rels><?xml version="1.0" encoding="UTF-8" standalone="yes"?><Relationships xmlns="http://schemas.openxmlformats.org/package/2006/relationships"><Relationship Id="rId1" Target="../notesMasters/notesMaster1.xml" Type="http://schemas.openxmlformats.org/officeDocument/2006/relationships/notesMaster"/></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4edda06e5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4edda06e53_0_52: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edda06e5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edda06e53_0_6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edda06e5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edda06e53_0_66: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4edda06e5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4edda06e53_0_72: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4edda06e5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4edda06e53_0_77: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Clr>
                <a:schemeClr val="dk1"/>
              </a:buClr>
              <a:buSzPts val="1100"/>
              <a:buFont typeface="Arial"/>
              <a:buNone/>
            </a:pPr>
            <a:r>
              <a:rPr altLang="en" lang="en" sz="1800" u="sng">
                <a:solidFill>
                  <a:schemeClr val="dk1"/>
                </a:solidFill>
                <a:latin typeface="Lora"/>
                <a:ea typeface="Lora"/>
                <a:cs typeface="Lora"/>
                <a:sym typeface="Lora"/>
                <a:hlinkClick r:id="rId2">
                  <a:extLst>
                    <a:ext uri="{A12FA001-AC4F-418D-AE19-62706E023703}">
                      <ahyp:hlinkClr val="tx"/>
                    </a:ext>
                  </a:extLst>
                </a:hlinkClick>
              </a:rPr>
              <a:t>https://global-plastics-tool.org</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4edda06e53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4edda06e53_0_92: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4edda06e53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4edda06e53_0_119: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https://thenounproject.com/icon/target-4642615/</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3"/>
              </a:rPr>
              <a:t>https://thenounproject.com/icon/keyboard-5600882/</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4"/>
              </a:rPr>
              <a:t>https://thenounproject.com/icon/speed-4573076/</a:t>
            </a:r>
            <a:endParaRPr/>
          </a:p>
          <a:p>
            <a:pPr algn="l" indent="0" lvl="0" marL="0" rtl="0">
              <a:spcBef>
                <a:spcPts val="0"/>
              </a:spcBef>
              <a:spcAft>
                <a:spcPts val="0"/>
              </a:spcAft>
              <a:buNone/>
            </a:pPr>
            <a:r>
              <a:t/>
            </a:r>
            <a:endParaRPr/>
          </a:p>
          <a:p>
            <a:pPr algn="l"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4edda06e53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4edda06e53_0_137: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https://thenounproject.com/icon/target-4642615/</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3"/>
              </a:rPr>
              <a:t>https://thenounproject.com/icon/keyboard-5600882/</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4"/>
              </a:rPr>
              <a:t>https://thenounproject.com/icon/speed-4573076/</a:t>
            </a:r>
            <a:endParaRPr/>
          </a:p>
          <a:p>
            <a:pPr algn="l" indent="0" lvl="0" marL="0" rtl="0">
              <a:spcBef>
                <a:spcPts val="0"/>
              </a:spcBef>
              <a:spcAft>
                <a:spcPts val="0"/>
              </a:spcAft>
              <a:buNone/>
            </a:pPr>
            <a:r>
              <a:t/>
            </a:r>
            <a:endParaRPr/>
          </a:p>
          <a:p>
            <a:pPr algn="l"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4edda06e53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4edda06e53_0_149: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https://thenounproject.com/icon/target-4642615/</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3"/>
              </a:rPr>
              <a:t>https://thenounproject.com/icon/keyboard-5600882/</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4"/>
              </a:rPr>
              <a:t>https://thenounproject.com/icon/speed-4573076/</a:t>
            </a:r>
            <a:endParaRPr/>
          </a:p>
          <a:p>
            <a:pPr algn="l" indent="0" lvl="0" marL="0" rtl="0">
              <a:spcBef>
                <a:spcPts val="0"/>
              </a:spcBef>
              <a:spcAft>
                <a:spcPts val="0"/>
              </a:spcAft>
              <a:buNone/>
            </a:pPr>
            <a:r>
              <a:t/>
            </a:r>
            <a:endParaRPr/>
          </a:p>
          <a:p>
            <a:pPr algn="l"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4edda06e5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4edda06e53_0_154: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https://sketchingpy.org/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4bc460070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4bc4600703_0_45: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4edda06e53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4edda06e53_0_178: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https://sketchingpy.org/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4edda06e53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4edda06e53_0_173: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4edda06e5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4edda06e53_0_19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https://webaim.org/standards/wcag/checklist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4edda06e5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4edda06e53_0_12: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3bcd7df5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3bcd7df53e_0_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3e463563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3e463563f6_0_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https://youtu.be/xrqdU4cZaLw?feature=shared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4bc460070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4bc4600703_0_8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https://www.w3.org/WAI/standards-guidelines/wcag/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3a1f8c6197632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3a1f8c61976328_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https://ssir.org/articles/entry/the_curb_cut_effect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4edda06e5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4edda06e53_0_7: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https://webaim.org/standards/wcag/checklist#sc1.4.10</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4edda06e5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4edda06e53_0_1: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https://thenounproject.com/icon/color-7309833/</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3"/>
              </a:rPr>
              <a:t>https://thenounproject.com/icon/glasses-7656753/</a:t>
            </a:r>
            <a:endParaRPr/>
          </a:p>
          <a:p>
            <a:pPr algn="l" indent="0" lvl="0" marL="0" rtl="0">
              <a:spcBef>
                <a:spcPts val="0"/>
              </a:spcBef>
              <a:spcAft>
                <a:spcPts val="0"/>
              </a:spcAft>
              <a:buNone/>
            </a:pPr>
            <a:r>
              <a:t/>
            </a:r>
            <a:endParaRPr/>
          </a:p>
          <a:p>
            <a:pPr algn="l" indent="0" lvl="0" marL="0" rtl="0">
              <a:spcBef>
                <a:spcPts val="0"/>
              </a:spcBef>
              <a:spcAft>
                <a:spcPts val="0"/>
              </a:spcAft>
              <a:buNone/>
            </a:pPr>
            <a:r>
              <a:rPr altLang="en" lang="en" u="sng">
                <a:solidFill>
                  <a:schemeClr val="hlink"/>
                </a:solidFill>
                <a:hlinkClick r:id="rId4"/>
              </a:rPr>
              <a:t>https://thenounproject.com/icon/blind-7616838/</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4edda06e5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4edda06e53_0_30: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u="sng">
                <a:solidFill>
                  <a:schemeClr val="hlink"/>
                </a:solidFill>
                <a:hlinkClick r:id="rId2"/>
              </a:rPr>
              <a:t>https://incomegaps.com/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4edda06e53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4edda06e53_0_103:notes"/>
          <p:cNvSpPr txBox="1"/>
          <p:nvPr>
            <p:ph idx="1" type="body"/>
          </p:nvPr>
        </p:nvSpPr>
        <p:spPr>
          <a:xfrm>
            <a:off x="685800" y="4343400"/>
            <a:ext cx="5486400" cy="4114800"/>
          </a:xfrm>
          <a:prstGeom prst="rect">
            <a:avLst/>
          </a:prstGeom>
        </p:spPr>
        <p:txBody>
          <a:bodyPr anchor="t" anchorCtr="0" bIns="91425" lIns="91425" numCol="1" rIns="91425" spcFirstLastPara="1" tIns="91425" wrap="square">
            <a:noAutofit/>
          </a:bodyPr>
          <a:lstStyle/>
          <a:p>
            <a:pPr algn="l"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b" anchorCtr="0" bIns="91425" lIns="91425" numCol="1" rIns="91425" spcFirstLastPara="1" tIns="91425" wrap="square">
            <a:normAutofit/>
          </a:bodyPr>
          <a:lstStyle>
            <a:lvl1pPr algn="ctr" lvl="0">
              <a:spcBef>
                <a:spcPts val="0"/>
              </a:spcBef>
              <a:spcAft>
                <a:spcPts val="0"/>
              </a:spcAft>
              <a:buSzPts val="5200"/>
              <a:buNone/>
              <a:defRPr sz="5200"/>
            </a:lvl1pPr>
            <a:lvl2pPr algn="ctr" lvl="1">
              <a:spcBef>
                <a:spcPts val="0"/>
              </a:spcBef>
              <a:spcAft>
                <a:spcPts val="0"/>
              </a:spcAft>
              <a:buSzPts val="5200"/>
              <a:buNone/>
              <a:defRPr sz="5200"/>
            </a:lvl2pPr>
            <a:lvl3pPr algn="ctr" lvl="2">
              <a:spcBef>
                <a:spcPts val="0"/>
              </a:spcBef>
              <a:spcAft>
                <a:spcPts val="0"/>
              </a:spcAft>
              <a:buSzPts val="5200"/>
              <a:buNone/>
              <a:defRPr sz="5200"/>
            </a:lvl3pPr>
            <a:lvl4pPr algn="ctr" lvl="3">
              <a:spcBef>
                <a:spcPts val="0"/>
              </a:spcBef>
              <a:spcAft>
                <a:spcPts val="0"/>
              </a:spcAft>
              <a:buSzPts val="5200"/>
              <a:buNone/>
              <a:defRPr sz="5200"/>
            </a:lvl4pPr>
            <a:lvl5pPr algn="ctr" lvl="4">
              <a:spcBef>
                <a:spcPts val="0"/>
              </a:spcBef>
              <a:spcAft>
                <a:spcPts val="0"/>
              </a:spcAft>
              <a:buSzPts val="5200"/>
              <a:buNone/>
              <a:defRPr sz="5200"/>
            </a:lvl5pPr>
            <a:lvl6pPr algn="ctr" lvl="5">
              <a:spcBef>
                <a:spcPts val="0"/>
              </a:spcBef>
              <a:spcAft>
                <a:spcPts val="0"/>
              </a:spcAft>
              <a:buSzPts val="5200"/>
              <a:buNone/>
              <a:defRPr sz="5200"/>
            </a:lvl6pPr>
            <a:lvl7pPr algn="ctr" lvl="6">
              <a:spcBef>
                <a:spcPts val="0"/>
              </a:spcBef>
              <a:spcAft>
                <a:spcPts val="0"/>
              </a:spcAft>
              <a:buSzPts val="5200"/>
              <a:buNone/>
              <a:defRPr sz="5200"/>
            </a:lvl7pPr>
            <a:lvl8pPr algn="ctr" lvl="7">
              <a:spcBef>
                <a:spcPts val="0"/>
              </a:spcBef>
              <a:spcAft>
                <a:spcPts val="0"/>
              </a:spcAft>
              <a:buSzPts val="5200"/>
              <a:buNone/>
              <a:defRPr sz="5200"/>
            </a:lvl8pPr>
            <a:lvl9pPr algn="ctr" lvl="8">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t" anchorCtr="0" bIns="91425" lIns="91425" numCol="1" rIns="91425" spcFirstLastPara="1" tIns="91425" wrap="square">
            <a:normAutofit/>
          </a:bodyPr>
          <a:lstStyle>
            <a:lvl1pPr algn="ctr" lvl="0">
              <a:lnSpc>
                <a:spcPct val="100000"/>
              </a:lnSpc>
              <a:spcBef>
                <a:spcPts val="0"/>
              </a:spcBef>
              <a:spcAft>
                <a:spcPts val="0"/>
              </a:spcAft>
              <a:buSzPts val="2800"/>
              <a:buNone/>
              <a:defRPr sz="2800"/>
            </a:lvl1pPr>
            <a:lvl2pPr algn="ctr" lvl="1">
              <a:lnSpc>
                <a:spcPct val="100000"/>
              </a:lnSpc>
              <a:spcBef>
                <a:spcPts val="0"/>
              </a:spcBef>
              <a:spcAft>
                <a:spcPts val="0"/>
              </a:spcAft>
              <a:buSzPts val="2800"/>
              <a:buNone/>
              <a:defRPr sz="2800"/>
            </a:lvl2pPr>
            <a:lvl3pPr algn="ctr" lvl="2">
              <a:lnSpc>
                <a:spcPct val="100000"/>
              </a:lnSpc>
              <a:spcBef>
                <a:spcPts val="0"/>
              </a:spcBef>
              <a:spcAft>
                <a:spcPts val="0"/>
              </a:spcAft>
              <a:buSzPts val="2800"/>
              <a:buNone/>
              <a:defRPr sz="2800"/>
            </a:lvl3pPr>
            <a:lvl4pPr algn="ctr" lvl="3">
              <a:lnSpc>
                <a:spcPct val="100000"/>
              </a:lnSpc>
              <a:spcBef>
                <a:spcPts val="0"/>
              </a:spcBef>
              <a:spcAft>
                <a:spcPts val="0"/>
              </a:spcAft>
              <a:buSzPts val="2800"/>
              <a:buNone/>
              <a:defRPr sz="2800"/>
            </a:lvl4pPr>
            <a:lvl5pPr algn="ctr" lvl="4">
              <a:lnSpc>
                <a:spcPct val="100000"/>
              </a:lnSpc>
              <a:spcBef>
                <a:spcPts val="0"/>
              </a:spcBef>
              <a:spcAft>
                <a:spcPts val="0"/>
              </a:spcAft>
              <a:buSzPts val="2800"/>
              <a:buNone/>
              <a:defRPr sz="2800"/>
            </a:lvl5pPr>
            <a:lvl6pPr algn="ctr" lvl="5">
              <a:lnSpc>
                <a:spcPct val="100000"/>
              </a:lnSpc>
              <a:spcBef>
                <a:spcPts val="0"/>
              </a:spcBef>
              <a:spcAft>
                <a:spcPts val="0"/>
              </a:spcAft>
              <a:buSzPts val="2800"/>
              <a:buNone/>
              <a:defRPr sz="2800"/>
            </a:lvl6pPr>
            <a:lvl7pPr algn="ctr" lvl="6">
              <a:lnSpc>
                <a:spcPct val="100000"/>
              </a:lnSpc>
              <a:spcBef>
                <a:spcPts val="0"/>
              </a:spcBef>
              <a:spcAft>
                <a:spcPts val="0"/>
              </a:spcAft>
              <a:buSzPts val="2800"/>
              <a:buNone/>
              <a:defRPr sz="2800"/>
            </a:lvl7pPr>
            <a:lvl8pPr algn="ctr" lvl="7">
              <a:lnSpc>
                <a:spcPct val="100000"/>
              </a:lnSpc>
              <a:spcBef>
                <a:spcPts val="0"/>
              </a:spcBef>
              <a:spcAft>
                <a:spcPts val="0"/>
              </a:spcAft>
              <a:buSzPts val="2800"/>
              <a:buNone/>
              <a:defRPr sz="2800"/>
            </a:lvl8pPr>
            <a:lvl9pPr algn="ctr" lvl="8">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b" anchorCtr="0" bIns="91425" lIns="91425" numCol="1" rIns="91425" spcFirstLastPara="1" tIns="91425" wrap="square">
            <a:normAutofit/>
          </a:bodyPr>
          <a:lstStyle>
            <a:lvl1pPr algn="ctr" lvl="0">
              <a:spcBef>
                <a:spcPts val="0"/>
              </a:spcBef>
              <a:spcAft>
                <a:spcPts val="0"/>
              </a:spcAft>
              <a:buSzPts val="12000"/>
              <a:buNone/>
              <a:defRPr sz="12000"/>
            </a:lvl1pPr>
            <a:lvl2pPr algn="ctr" lvl="1">
              <a:spcBef>
                <a:spcPts val="0"/>
              </a:spcBef>
              <a:spcAft>
                <a:spcPts val="0"/>
              </a:spcAft>
              <a:buSzPts val="12000"/>
              <a:buNone/>
              <a:defRPr sz="12000"/>
            </a:lvl2pPr>
            <a:lvl3pPr algn="ctr" lvl="2">
              <a:spcBef>
                <a:spcPts val="0"/>
              </a:spcBef>
              <a:spcAft>
                <a:spcPts val="0"/>
              </a:spcAft>
              <a:buSzPts val="12000"/>
              <a:buNone/>
              <a:defRPr sz="12000"/>
            </a:lvl3pPr>
            <a:lvl4pPr algn="ctr" lvl="3">
              <a:spcBef>
                <a:spcPts val="0"/>
              </a:spcBef>
              <a:spcAft>
                <a:spcPts val="0"/>
              </a:spcAft>
              <a:buSzPts val="12000"/>
              <a:buNone/>
              <a:defRPr sz="12000"/>
            </a:lvl4pPr>
            <a:lvl5pPr algn="ctr" lvl="4">
              <a:spcBef>
                <a:spcPts val="0"/>
              </a:spcBef>
              <a:spcAft>
                <a:spcPts val="0"/>
              </a:spcAft>
              <a:buSzPts val="12000"/>
              <a:buNone/>
              <a:defRPr sz="12000"/>
            </a:lvl5pPr>
            <a:lvl6pPr algn="ctr" lvl="5">
              <a:spcBef>
                <a:spcPts val="0"/>
              </a:spcBef>
              <a:spcAft>
                <a:spcPts val="0"/>
              </a:spcAft>
              <a:buSzPts val="12000"/>
              <a:buNone/>
              <a:defRPr sz="12000"/>
            </a:lvl6pPr>
            <a:lvl7pPr algn="ctr" lvl="6">
              <a:spcBef>
                <a:spcPts val="0"/>
              </a:spcBef>
              <a:spcAft>
                <a:spcPts val="0"/>
              </a:spcAft>
              <a:buSzPts val="12000"/>
              <a:buNone/>
              <a:defRPr sz="12000"/>
            </a:lvl7pPr>
            <a:lvl8pPr algn="ctr" lvl="7">
              <a:spcBef>
                <a:spcPts val="0"/>
              </a:spcBef>
              <a:spcAft>
                <a:spcPts val="0"/>
              </a:spcAft>
              <a:buSzPts val="12000"/>
              <a:buNone/>
              <a:defRPr sz="12000"/>
            </a:lvl8pPr>
            <a:lvl9pPr algn="ctr" lvl="8">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t" anchorCtr="0" bIns="91425" lIns="91425" numCol="1" rIns="91425" spcFirstLastPara="1" tIns="91425" wrap="square">
            <a:normAutofit/>
          </a:bodyPr>
          <a:lstStyle>
            <a:lvl1pPr algn="ctr" indent="-342900" lvl="0" marL="457200">
              <a:spcBef>
                <a:spcPts val="0"/>
              </a:spcBef>
              <a:spcAft>
                <a:spcPts val="0"/>
              </a:spcAft>
              <a:buSzPts val="1800"/>
              <a:buChar char="●"/>
              <a:defRPr/>
            </a:lvl1pPr>
            <a:lvl2pPr algn="ctr" indent="-317500" lvl="1" marL="914400">
              <a:spcBef>
                <a:spcPts val="0"/>
              </a:spcBef>
              <a:spcAft>
                <a:spcPts val="0"/>
              </a:spcAft>
              <a:buSzPts val="1400"/>
              <a:buChar char="○"/>
              <a:defRPr/>
            </a:lvl2pPr>
            <a:lvl3pPr algn="ctr" indent="-317500" lvl="2" marL="1371600">
              <a:spcBef>
                <a:spcPts val="0"/>
              </a:spcBef>
              <a:spcAft>
                <a:spcPts val="0"/>
              </a:spcAft>
              <a:buSzPts val="1400"/>
              <a:buChar char="■"/>
              <a:defRPr/>
            </a:lvl3pPr>
            <a:lvl4pPr algn="ctr" indent="-317500" lvl="3" marL="1828800">
              <a:spcBef>
                <a:spcPts val="0"/>
              </a:spcBef>
              <a:spcAft>
                <a:spcPts val="0"/>
              </a:spcAft>
              <a:buSzPts val="1400"/>
              <a:buChar char="●"/>
              <a:defRPr/>
            </a:lvl4pPr>
            <a:lvl5pPr algn="ctr" indent="-317500" lvl="4" marL="2286000">
              <a:spcBef>
                <a:spcPts val="0"/>
              </a:spcBef>
              <a:spcAft>
                <a:spcPts val="0"/>
              </a:spcAft>
              <a:buSzPts val="1400"/>
              <a:buChar char="○"/>
              <a:defRPr/>
            </a:lvl5pPr>
            <a:lvl6pPr algn="ctr" indent="-317500" lvl="5" marL="2743200">
              <a:spcBef>
                <a:spcPts val="0"/>
              </a:spcBef>
              <a:spcAft>
                <a:spcPts val="0"/>
              </a:spcAft>
              <a:buSzPts val="1400"/>
              <a:buChar char="■"/>
              <a:defRPr/>
            </a:lvl6pPr>
            <a:lvl7pPr algn="ctr" indent="-317500" lvl="6" marL="3200400">
              <a:spcBef>
                <a:spcPts val="0"/>
              </a:spcBef>
              <a:spcAft>
                <a:spcPts val="0"/>
              </a:spcAft>
              <a:buSzPts val="1400"/>
              <a:buChar char="●"/>
              <a:defRPr/>
            </a:lvl7pPr>
            <a:lvl8pPr algn="ctr" indent="-317500" lvl="7" marL="3657600">
              <a:spcBef>
                <a:spcPts val="0"/>
              </a:spcBef>
              <a:spcAft>
                <a:spcPts val="0"/>
              </a:spcAft>
              <a:buSzPts val="1400"/>
              <a:buChar char="○"/>
              <a:defRPr/>
            </a:lvl8pPr>
            <a:lvl9pPr algn="ctr" indent="-317500" lvl="8" marL="4114800">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 anchorCtr="0" bIns="91425" lIns="91425" numCol="1" rIns="91425" spcFirstLastPara="1" tIns="91425" wrap="square">
            <a:normAutofit/>
          </a:bodyPr>
          <a:lstStyle>
            <a:lvl1pPr algn="ctr" lvl="0">
              <a:spcBef>
                <a:spcPts val="0"/>
              </a:spcBef>
              <a:spcAft>
                <a:spcPts val="0"/>
              </a:spcAft>
              <a:buSzPts val="3600"/>
              <a:buNone/>
              <a:defRPr sz="3600"/>
            </a:lvl1pPr>
            <a:lvl2pPr algn="ctr" lvl="1">
              <a:spcBef>
                <a:spcPts val="0"/>
              </a:spcBef>
              <a:spcAft>
                <a:spcPts val="0"/>
              </a:spcAft>
              <a:buSzPts val="3600"/>
              <a:buNone/>
              <a:defRPr sz="3600"/>
            </a:lvl2pPr>
            <a:lvl3pPr algn="ctr" lvl="2">
              <a:spcBef>
                <a:spcPts val="0"/>
              </a:spcBef>
              <a:spcAft>
                <a:spcPts val="0"/>
              </a:spcAft>
              <a:buSzPts val="3600"/>
              <a:buNone/>
              <a:defRPr sz="3600"/>
            </a:lvl3pPr>
            <a:lvl4pPr algn="ctr" lvl="3">
              <a:spcBef>
                <a:spcPts val="0"/>
              </a:spcBef>
              <a:spcAft>
                <a:spcPts val="0"/>
              </a:spcAft>
              <a:buSzPts val="3600"/>
              <a:buNone/>
              <a:defRPr sz="3600"/>
            </a:lvl4pPr>
            <a:lvl5pPr algn="ctr" lvl="4">
              <a:spcBef>
                <a:spcPts val="0"/>
              </a:spcBef>
              <a:spcAft>
                <a:spcPts val="0"/>
              </a:spcAft>
              <a:buSzPts val="3600"/>
              <a:buNone/>
              <a:defRPr sz="3600"/>
            </a:lvl5pPr>
            <a:lvl6pPr algn="ctr" lvl="5">
              <a:spcBef>
                <a:spcPts val="0"/>
              </a:spcBef>
              <a:spcAft>
                <a:spcPts val="0"/>
              </a:spcAft>
              <a:buSzPts val="3600"/>
              <a:buNone/>
              <a:defRPr sz="3600"/>
            </a:lvl6pPr>
            <a:lvl7pPr algn="ctr" lvl="6">
              <a:spcBef>
                <a:spcPts val="0"/>
              </a:spcBef>
              <a:spcAft>
                <a:spcPts val="0"/>
              </a:spcAft>
              <a:buSzPts val="3600"/>
              <a:buNone/>
              <a:defRPr sz="3600"/>
            </a:lvl7pPr>
            <a:lvl8pPr algn="ctr" lvl="7">
              <a:spcBef>
                <a:spcPts val="0"/>
              </a:spcBef>
              <a:spcAft>
                <a:spcPts val="0"/>
              </a:spcAft>
              <a:buSzPts val="3600"/>
              <a:buNone/>
              <a:defRPr sz="3600"/>
            </a:lvl8pPr>
            <a:lvl9pPr algn="ctr" lvl="8">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t" anchorCtr="0" bIns="91425" lIns="91425" numCol="1" rIns="91425" spcFirstLastPara="1" tIns="91425" wrap="square">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t" anchorCtr="0" bIns="91425" lIns="91425" numCol="1" rIns="91425" spcFirstLastPara="1" tIns="91425" wrap="square">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t" anchorCtr="0" bIns="91425" lIns="91425" numCol="1" rIns="91425" spcFirstLastPara="1" tIns="91425" wrap="square">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t" anchorCtr="0" bIns="91425" lIns="91425" numCol="1" rIns="91425" spcFirstLastPara="1" tIns="91425" wrap="square">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t" anchorCtr="0" bIns="91425" lIns="91425" numCol="1" rIns="91425" spcFirstLastPara="1" tIns="91425" wrap="square">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t" anchorCtr="0" bIns="91425" lIns="91425" numCol="1" rIns="91425" spcFirstLastPara="1" tIns="91425" wrap="square">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b" anchorCtr="0" bIns="91425" lIns="91425" numCol="1" rIns="91425" spcFirstLastPara="1" tIns="91425" wrap="square">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t" anchorCtr="0" bIns="91425" lIns="91425" numCol="1" rIns="91425" spcFirstLastPara="1" tIns="91425" wrap="square">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 anchorCtr="0" bIns="91425" lIns="91425" numCol="1" rIns="91425" spcFirstLastPara="1" tIns="91425" wrap="square">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 anchorCtr="0" bIns="91425" lIns="91425" numCol="1" rIns="91425" spcFirstLastPara="1" tIns="91425" wrap="square">
            <a:noAutofit/>
          </a:bodyPr>
          <a:lstStyle/>
          <a:p>
            <a:pPr algn="l" indent="0" lvl="0" marL="0" rt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b" anchorCtr="0" bIns="91425" lIns="91425" numCol="1" rIns="91425" spcFirstLastPara="1" tIns="91425" wrap="square">
            <a:normAutofit/>
          </a:bodyPr>
          <a:lstStyle>
            <a:lvl1pPr algn="ctr" lvl="0">
              <a:spcBef>
                <a:spcPts val="0"/>
              </a:spcBef>
              <a:spcAft>
                <a:spcPts val="0"/>
              </a:spcAft>
              <a:buSzPts val="4200"/>
              <a:buNone/>
              <a:defRPr sz="4200"/>
            </a:lvl1pPr>
            <a:lvl2pPr algn="ctr" lvl="1">
              <a:spcBef>
                <a:spcPts val="0"/>
              </a:spcBef>
              <a:spcAft>
                <a:spcPts val="0"/>
              </a:spcAft>
              <a:buSzPts val="4200"/>
              <a:buNone/>
              <a:defRPr sz="4200"/>
            </a:lvl2pPr>
            <a:lvl3pPr algn="ctr" lvl="2">
              <a:spcBef>
                <a:spcPts val="0"/>
              </a:spcBef>
              <a:spcAft>
                <a:spcPts val="0"/>
              </a:spcAft>
              <a:buSzPts val="4200"/>
              <a:buNone/>
              <a:defRPr sz="4200"/>
            </a:lvl3pPr>
            <a:lvl4pPr algn="ctr" lvl="3">
              <a:spcBef>
                <a:spcPts val="0"/>
              </a:spcBef>
              <a:spcAft>
                <a:spcPts val="0"/>
              </a:spcAft>
              <a:buSzPts val="4200"/>
              <a:buNone/>
              <a:defRPr sz="4200"/>
            </a:lvl4pPr>
            <a:lvl5pPr algn="ctr" lvl="4">
              <a:spcBef>
                <a:spcPts val="0"/>
              </a:spcBef>
              <a:spcAft>
                <a:spcPts val="0"/>
              </a:spcAft>
              <a:buSzPts val="4200"/>
              <a:buNone/>
              <a:defRPr sz="4200"/>
            </a:lvl5pPr>
            <a:lvl6pPr algn="ctr" lvl="5">
              <a:spcBef>
                <a:spcPts val="0"/>
              </a:spcBef>
              <a:spcAft>
                <a:spcPts val="0"/>
              </a:spcAft>
              <a:buSzPts val="4200"/>
              <a:buNone/>
              <a:defRPr sz="4200"/>
            </a:lvl6pPr>
            <a:lvl7pPr algn="ctr" lvl="6">
              <a:spcBef>
                <a:spcPts val="0"/>
              </a:spcBef>
              <a:spcAft>
                <a:spcPts val="0"/>
              </a:spcAft>
              <a:buSzPts val="4200"/>
              <a:buNone/>
              <a:defRPr sz="4200"/>
            </a:lvl7pPr>
            <a:lvl8pPr algn="ctr" lvl="7">
              <a:spcBef>
                <a:spcPts val="0"/>
              </a:spcBef>
              <a:spcAft>
                <a:spcPts val="0"/>
              </a:spcAft>
              <a:buSzPts val="4200"/>
              <a:buNone/>
              <a:defRPr sz="4200"/>
            </a:lvl8pPr>
            <a:lvl9pPr algn="ctr" lvl="8">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t" anchorCtr="0" bIns="91425" lIns="91425" numCol="1" rIns="91425" spcFirstLastPara="1" tIns="91425" wrap="square">
            <a:normAutofit/>
          </a:bodyPr>
          <a:lstStyle>
            <a:lvl1pPr algn="ctr" lvl="0">
              <a:lnSpc>
                <a:spcPct val="100000"/>
              </a:lnSpc>
              <a:spcBef>
                <a:spcPts val="0"/>
              </a:spcBef>
              <a:spcAft>
                <a:spcPts val="0"/>
              </a:spcAft>
              <a:buSzPts val="2100"/>
              <a:buNone/>
              <a:defRPr sz="2100"/>
            </a:lvl1pPr>
            <a:lvl2pPr algn="ctr" lvl="1">
              <a:lnSpc>
                <a:spcPct val="100000"/>
              </a:lnSpc>
              <a:spcBef>
                <a:spcPts val="0"/>
              </a:spcBef>
              <a:spcAft>
                <a:spcPts val="0"/>
              </a:spcAft>
              <a:buSzPts val="2100"/>
              <a:buNone/>
              <a:defRPr sz="2100"/>
            </a:lvl2pPr>
            <a:lvl3pPr algn="ctr" lvl="2">
              <a:lnSpc>
                <a:spcPct val="100000"/>
              </a:lnSpc>
              <a:spcBef>
                <a:spcPts val="0"/>
              </a:spcBef>
              <a:spcAft>
                <a:spcPts val="0"/>
              </a:spcAft>
              <a:buSzPts val="2100"/>
              <a:buNone/>
              <a:defRPr sz="2100"/>
            </a:lvl3pPr>
            <a:lvl4pPr algn="ctr" lvl="3">
              <a:lnSpc>
                <a:spcPct val="100000"/>
              </a:lnSpc>
              <a:spcBef>
                <a:spcPts val="0"/>
              </a:spcBef>
              <a:spcAft>
                <a:spcPts val="0"/>
              </a:spcAft>
              <a:buSzPts val="2100"/>
              <a:buNone/>
              <a:defRPr sz="2100"/>
            </a:lvl4pPr>
            <a:lvl5pPr algn="ctr" lvl="4">
              <a:lnSpc>
                <a:spcPct val="100000"/>
              </a:lnSpc>
              <a:spcBef>
                <a:spcPts val="0"/>
              </a:spcBef>
              <a:spcAft>
                <a:spcPts val="0"/>
              </a:spcAft>
              <a:buSzPts val="2100"/>
              <a:buNone/>
              <a:defRPr sz="2100"/>
            </a:lvl5pPr>
            <a:lvl6pPr algn="ctr" lvl="5">
              <a:lnSpc>
                <a:spcPct val="100000"/>
              </a:lnSpc>
              <a:spcBef>
                <a:spcPts val="0"/>
              </a:spcBef>
              <a:spcAft>
                <a:spcPts val="0"/>
              </a:spcAft>
              <a:buSzPts val="2100"/>
              <a:buNone/>
              <a:defRPr sz="2100"/>
            </a:lvl6pPr>
            <a:lvl7pPr algn="ctr" lvl="6">
              <a:lnSpc>
                <a:spcPct val="100000"/>
              </a:lnSpc>
              <a:spcBef>
                <a:spcPts val="0"/>
              </a:spcBef>
              <a:spcAft>
                <a:spcPts val="0"/>
              </a:spcAft>
              <a:buSzPts val="2100"/>
              <a:buNone/>
              <a:defRPr sz="2100"/>
            </a:lvl7pPr>
            <a:lvl8pPr algn="ctr" lvl="7">
              <a:lnSpc>
                <a:spcPct val="100000"/>
              </a:lnSpc>
              <a:spcBef>
                <a:spcPts val="0"/>
              </a:spcBef>
              <a:spcAft>
                <a:spcPts val="0"/>
              </a:spcAft>
              <a:buSzPts val="2100"/>
              <a:buNone/>
              <a:defRPr sz="2100"/>
            </a:lvl8pPr>
            <a:lvl9pPr algn="ctr" lvl="8">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 anchorCtr="0" bIns="91425" lIns="91425" numCol="1" rIns="91425" spcFirstLastPara="1" tIns="91425" wrap="square">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 anchorCtr="0" bIns="91425" lIns="91425" numCol="1" rIns="91425" spcFirstLastPara="1" tIns="91425" wrap="square">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 anchorCtr="0" bIns="91425" lIns="91425" numCol="1" rIns="91425" spcFirstLastPara="1" tIns="91425" wrap="square">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indent="0" lvl="0" marL="0" rtl="0">
              <a:spcBef>
                <a:spcPts val="0"/>
              </a:spcBef>
              <a:spcAft>
                <a:spcPts val="0"/>
              </a:spcAft>
              <a:buNone/>
            </a:pPr>
            <a:fld id="{00000000-1234-1234-1234-123412341234}" type="slidenum">
              <a:rPr altLang="en"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2" Target="../slideLayouts/slideLayout11.xml" Type="http://schemas.openxmlformats.org/officeDocument/2006/relationships/slideLayout"/><Relationship Id="rId11" Target="../slideLayouts/slideLayout10.xml" Type="http://schemas.openxmlformats.org/officeDocument/2006/relationships/slideLayout"/><Relationship Id="rId9" Target="../slideLayouts/slideLayout8.xml" Type="http://schemas.openxmlformats.org/officeDocument/2006/relationships/slideLayout"/><Relationship Id="rId10" Target="../slideLayouts/slideLayout9.xml" Type="http://schemas.openxmlformats.org/officeDocument/2006/relationships/slideLayout"/><Relationship Id="rId8" Target="../slideLayouts/slideLayout7.xml" Type="http://schemas.openxmlformats.org/officeDocument/2006/relationships/slideLayout"/><Relationship Id="rId7" Target="../slideLayouts/slideLayout6.xml" Type="http://schemas.openxmlformats.org/officeDocument/2006/relationships/slideLayout"/><Relationship Id="rId6" Target="../slideLayouts/slideLayout5.xml" Type="http://schemas.openxmlformats.org/officeDocument/2006/relationships/slideLayout"/><Relationship Id="rId5" Target="../slideLayouts/slideLayout4.xml" Type="http://schemas.openxmlformats.org/officeDocument/2006/relationships/slideLayout"/><Relationship Id="rId4" Target="../slideLayouts/slideLayout3.xml" Type="http://schemas.openxmlformats.org/officeDocument/2006/relationships/slideLayout"/><Relationship Id="rId3" Target="../slideLayouts/slideLayout2.xml" Type="http://schemas.openxmlformats.org/officeDocument/2006/relationships/slideLayout"/><Relationship Id="rId2" Target="../slideLayouts/slideLayout1.xml" Type="http://schemas.openxmlformats.org/officeDocument/2006/relationships/slideLayout"/><Relationship Id="rId1" Target="../theme/theme1.xml" Type="http://schemas.openxmlformats.org/officeDocument/2006/relationships/theme"/></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t" anchorCtr="0" bIns="91425" lIns="91425" numCol="1" rIns="91425" spcFirstLastPara="1" tIns="91425" wrap="square">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t" anchorCtr="0" bIns="91425" lIns="91425" numCol="1" rIns="91425" spcFirstLastPara="1" tIns="91425" wrap="square">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 anchorCtr="0" bIns="91425" lIns="91425" numCol="1" rIns="91425" spcFirstLastPara="1" tIns="91425" wrap="square">
            <a:normAutofit/>
          </a:bodyPr>
          <a:lstStyle>
            <a:lvl1pPr algn="r" lvl="0">
              <a:buNone/>
              <a:defRPr sz="1000">
                <a:solidFill>
                  <a:schemeClr val="dk2"/>
                </a:solidFill>
              </a:defRPr>
            </a:lvl1pPr>
            <a:lvl2pPr algn="r" lvl="1">
              <a:buNone/>
              <a:defRPr sz="1000">
                <a:solidFill>
                  <a:schemeClr val="dk2"/>
                </a:solidFill>
              </a:defRPr>
            </a:lvl2pPr>
            <a:lvl3pPr algn="r" lvl="2">
              <a:buNone/>
              <a:defRPr sz="1000">
                <a:solidFill>
                  <a:schemeClr val="dk2"/>
                </a:solidFill>
              </a:defRPr>
            </a:lvl3pPr>
            <a:lvl4pPr algn="r" lvl="3">
              <a:buNone/>
              <a:defRPr sz="1000">
                <a:solidFill>
                  <a:schemeClr val="dk2"/>
                </a:solidFill>
              </a:defRPr>
            </a:lvl4pPr>
            <a:lvl5pPr algn="r" lvl="4">
              <a:buNone/>
              <a:defRPr sz="1000">
                <a:solidFill>
                  <a:schemeClr val="dk2"/>
                </a:solidFill>
              </a:defRPr>
            </a:lvl5pPr>
            <a:lvl6pPr algn="r" lvl="5">
              <a:buNone/>
              <a:defRPr sz="1000">
                <a:solidFill>
                  <a:schemeClr val="dk2"/>
                </a:solidFill>
              </a:defRPr>
            </a:lvl6pPr>
            <a:lvl7pPr algn="r" lvl="6">
              <a:buNone/>
              <a:defRPr sz="1000">
                <a:solidFill>
                  <a:schemeClr val="dk2"/>
                </a:solidFill>
              </a:defRPr>
            </a:lvl7pPr>
            <a:lvl8pPr algn="r" lvl="7">
              <a:buNone/>
              <a:defRPr sz="1000">
                <a:solidFill>
                  <a:schemeClr val="dk2"/>
                </a:solidFill>
              </a:defRPr>
            </a:lvl8pPr>
            <a:lvl9pPr algn="r" lvl="8">
              <a:buNone/>
              <a:defRPr sz="1000">
                <a:solidFill>
                  <a:schemeClr val="dk2"/>
                </a:solidFill>
              </a:defRPr>
            </a:lvl9pPr>
          </a:lstStyle>
          <a:p>
            <a:pPr algn="r" indent="0" lvl="0" marL="0" rtl="0">
              <a:spcBef>
                <a:spcPts val="0"/>
              </a:spcBef>
              <a:spcAft>
                <a:spcPts val="0"/>
              </a:spcAft>
              <a:buNone/>
            </a:pPr>
            <a:fld id="{00000000-1234-1234-1234-123412341234}" type="slidenum">
              <a:rPr altLang="en" lang="en"/>
              <a:t>‹#›</a:t>
            </a:fld>
            <a:endParaRPr/>
          </a:p>
        </p:txBody>
      </p:sp>
    </p:spTree>
  </p:cSld>
  <p:clrMap accent1="accent1" accent2="accent2" accent3="accent3" accent4="accent4" accent5="accent5" accent6="accent6" bg1="lt1" bg2="dk2" folHlink="folHlink" hlink="hlink" tx1="dk1" tx2="lt2"/>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arget="../media/image1.png" Type="http://schemas.openxmlformats.org/officeDocument/2006/relationships/image"/><Relationship Id="rId2" Target="../notesSlides/notesSlide1.xml" Type="http://schemas.openxmlformats.org/officeDocument/2006/relationships/notesSlide"/><Relationship Id="rId1" Target="../slideLayouts/slideLayout1.xml" Type="http://schemas.openxmlformats.org/officeDocument/2006/relationships/slideLayout"/></Relationships>
</file>

<file path=ppt/slides/_rels/slide10.xml.rels><?xml version="1.0" encoding="UTF-8" standalone="yes"?><Relationships xmlns="http://schemas.openxmlformats.org/package/2006/relationships"><Relationship Id="rId3" Target="../media/image7.png" Type="http://schemas.openxmlformats.org/officeDocument/2006/relationships/image"/><Relationship Id="rId2" Target="../notesSlides/notesSlide10.xml" Type="http://schemas.openxmlformats.org/officeDocument/2006/relationships/notesSlide"/><Relationship Id="rId1" Target="../slideLayouts/slideLayout1.xml" Type="http://schemas.openxmlformats.org/officeDocument/2006/relationships/slideLayout"/></Relationships>
</file>

<file path=ppt/slides/_rels/slide11.xml.rels><?xml version="1.0" encoding="UTF-8" standalone="yes"?><Relationships xmlns="http://schemas.openxmlformats.org/package/2006/relationships"><Relationship Id="rId4" Target="../media/image3.jpg" Type="http://schemas.openxmlformats.org/officeDocument/2006/relationships/image"/><Relationship Id="rId3" Target="../media/image10.jpg" Type="http://schemas.openxmlformats.org/officeDocument/2006/relationships/image"/><Relationship Id="rId2" Target="../notesSlides/notesSlide11.xml" Type="http://schemas.openxmlformats.org/officeDocument/2006/relationships/notesSlide"/><Relationship Id="rId1" Target="../slideLayouts/slideLayout1.xml" Type="http://schemas.openxmlformats.org/officeDocument/2006/relationships/slideLayout"/></Relationships>
</file>

<file path=ppt/slides/_rels/slide12.xml.rels><?xml version="1.0" encoding="UTF-8" standalone="yes"?><Relationships xmlns="http://schemas.openxmlformats.org/package/2006/relationships"><Relationship Id="rId4" Target="../media/image16.png" Type="http://schemas.openxmlformats.org/officeDocument/2006/relationships/image"/><Relationship Id="rId3" Target="../media/image2.png" Type="http://schemas.openxmlformats.org/officeDocument/2006/relationships/image"/><Relationship Id="rId2" Target="../notesSlides/notesSlide12.xml" Type="http://schemas.openxmlformats.org/officeDocument/2006/relationships/notesSlide"/><Relationship Id="rId1" Target="../slideLayouts/slideLayout1.xml" Type="http://schemas.openxmlformats.org/officeDocument/2006/relationships/slideLayout"/></Relationships>
</file>

<file path=ppt/slides/_rels/slide13.xml.rels><?xml version="1.0" encoding="UTF-8" standalone="yes"?><Relationships xmlns="http://schemas.openxmlformats.org/package/2006/relationships"><Relationship Id="rId3" Target="../media/image1.png" Type="http://schemas.openxmlformats.org/officeDocument/2006/relationships/image"/><Relationship Id="rId2" Target="../notesSlides/notesSlide13.xml" Type="http://schemas.openxmlformats.org/officeDocument/2006/relationships/notesSlide"/><Relationship Id="rId1" Target="../slideLayouts/slideLayout1.xml" Type="http://schemas.openxmlformats.org/officeDocument/2006/relationships/slideLayout"/></Relationships>
</file>

<file path=ppt/slides/_rels/slide14.xml.rels><?xml version="1.0" encoding="UTF-8" standalone="yes"?><Relationships xmlns="http://schemas.openxmlformats.org/package/2006/relationships"><Relationship Id="rId4" Target="../media/image17.jpg" Type="http://schemas.openxmlformats.org/officeDocument/2006/relationships/image"/><Relationship Id="rId3" Target="https://global-plastics-tool.org" TargetMode="External" Type="http://schemas.openxmlformats.org/officeDocument/2006/relationships/hyperlink"/><Relationship Id="rId2" Target="../notesSlides/notesSlide14.xml" Type="http://schemas.openxmlformats.org/officeDocument/2006/relationships/notesSlide"/><Relationship Id="rId1" Target="../slideLayouts/slideLayout1.xml" Type="http://schemas.openxmlformats.org/officeDocument/2006/relationships/slideLayout"/></Relationships>
</file>

<file path=ppt/slides/_rels/slide15.xml.rels><?xml version="1.0" encoding="UTF-8" standalone="yes"?><Relationships xmlns="http://schemas.openxmlformats.org/package/2006/relationships"><Relationship Id="rId3" Target="../media/image1.png" Type="http://schemas.openxmlformats.org/officeDocument/2006/relationships/image"/><Relationship Id="rId2" Target="../notesSlides/notesSlide15.xml" Type="http://schemas.openxmlformats.org/officeDocument/2006/relationships/notesSlide"/><Relationship Id="rId1" Target="../slideLayouts/slideLayout1.xml" Type="http://schemas.openxmlformats.org/officeDocument/2006/relationships/slideLayout"/></Relationships>
</file>

<file path=ppt/slides/_rels/slide16.xml.rels><?xml version="1.0" encoding="UTF-8" standalone="yes"?><Relationships xmlns="http://schemas.openxmlformats.org/package/2006/relationships"><Relationship Id="rId5" Target="../media/image4.png" Type="http://schemas.openxmlformats.org/officeDocument/2006/relationships/image"/><Relationship Id="rId4" Target="../media/image18.png" Type="http://schemas.openxmlformats.org/officeDocument/2006/relationships/image"/><Relationship Id="rId3" Target="../media/image20.png" Type="http://schemas.openxmlformats.org/officeDocument/2006/relationships/image"/><Relationship Id="rId2" Target="../notesSlides/notesSlide16.xml" Type="http://schemas.openxmlformats.org/officeDocument/2006/relationships/notesSlide"/><Relationship Id="rId1" Target="../slideLayouts/slideLayout1.xml" Type="http://schemas.openxmlformats.org/officeDocument/2006/relationships/slideLayout"/></Relationships>
</file>

<file path=ppt/slides/_rels/slide17.xml.rels><?xml version="1.0" encoding="UTF-8" standalone="yes"?><Relationships xmlns="http://schemas.openxmlformats.org/package/2006/relationships"><Relationship Id="rId4" Target="../media/image23.jpg" Type="http://schemas.openxmlformats.org/officeDocument/2006/relationships/image"/><Relationship Id="rId3" Target="../media/image15.png" Type="http://schemas.openxmlformats.org/officeDocument/2006/relationships/image"/><Relationship Id="rId2" Target="../notesSlides/notesSlide17.xml" Type="http://schemas.openxmlformats.org/officeDocument/2006/relationships/notesSlide"/><Relationship Id="rId1" Target="../slideLayouts/slideLayout1.xml" Type="http://schemas.openxmlformats.org/officeDocument/2006/relationships/slideLayout"/></Relationships>
</file>

<file path=ppt/slides/_rels/slide18.xml.rels><?xml version="1.0" encoding="UTF-8" standalone="yes"?><Relationships xmlns="http://schemas.openxmlformats.org/package/2006/relationships"><Relationship Id="rId3" Target="../media/image19.jpg" Type="http://schemas.openxmlformats.org/officeDocument/2006/relationships/image"/><Relationship Id="rId2" Target="../notesSlides/notesSlide18.xml" Type="http://schemas.openxmlformats.org/officeDocument/2006/relationships/notesSlide"/><Relationship Id="rId1" Target="../slideLayouts/slideLayout1.xml" Type="http://schemas.openxmlformats.org/officeDocument/2006/relationships/slideLayout"/></Relationships>
</file>

<file path=ppt/slides/_rels/slide19.xml.rels><?xml version="1.0" encoding="UTF-8" standalone="yes"?><Relationships xmlns="http://schemas.openxmlformats.org/package/2006/relationships"><Relationship Id="rId3" Target="../media/image22.jpg" Type="http://schemas.openxmlformats.org/officeDocument/2006/relationships/image"/><Relationship Id="rId2" Target="../notesSlides/notesSlide19.xml" Type="http://schemas.openxmlformats.org/officeDocument/2006/relationships/notesSlide"/><Relationship Id="rId1" Target="../slideLayouts/slideLayout1.xml" Type="http://schemas.openxmlformats.org/officeDocument/2006/relationships/slideLayout"/></Relationships>
</file>

<file path=ppt/slides/_rels/slide2.xml.rels><?xml version="1.0" encoding="UTF-8" standalone="yes"?><Relationships xmlns="http://schemas.openxmlformats.org/package/2006/relationships"><Relationship Id="rId3" Target="../media/image1.png" Type="http://schemas.openxmlformats.org/officeDocument/2006/relationships/image"/><Relationship Id="rId2" Target="../notesSlides/notesSlide2.xml" Type="http://schemas.openxmlformats.org/officeDocument/2006/relationships/notesSlide"/><Relationship Id="rId1" Target="../slideLayouts/slideLayout1.xml" Type="http://schemas.openxmlformats.org/officeDocument/2006/relationships/slideLayout"/></Relationships>
</file>

<file path=ppt/slides/_rels/slide20.xml.rels><?xml version="1.0" encoding="UTF-8" standalone="yes"?><Relationships xmlns="http://schemas.openxmlformats.org/package/2006/relationships"><Relationship Id="rId2" Target="../notesSlides/notesSlide20.xml" Type="http://schemas.openxmlformats.org/officeDocument/2006/relationships/notesSlide"/><Relationship Id="rId1" Target="../slideLayouts/slideLayout1.xml" Type="http://schemas.openxmlformats.org/officeDocument/2006/relationships/slideLayout"/></Relationships>
</file>

<file path=ppt/slides/_rels/slide21.xml.rels><?xml version="1.0" encoding="UTF-8" standalone="yes"?><Relationships xmlns="http://schemas.openxmlformats.org/package/2006/relationships"><Relationship Id="rId3" Target="../media/image1.png" Type="http://schemas.openxmlformats.org/officeDocument/2006/relationships/image"/><Relationship Id="rId2" Target="../notesSlides/notesSlide21.xml" Type="http://schemas.openxmlformats.org/officeDocument/2006/relationships/notesSlide"/><Relationship Id="rId1" Target="../slideLayouts/slideLayout1.xml" Type="http://schemas.openxmlformats.org/officeDocument/2006/relationships/slideLayout"/></Relationships>
</file>

<file path=ppt/slides/_rels/slide22.xml.rels><?xml version="1.0" encoding="UTF-8" standalone="yes"?><Relationships xmlns="http://schemas.openxmlformats.org/package/2006/relationships"><Relationship Id="rId4" Target="../media/image12.png" Type="http://schemas.openxmlformats.org/officeDocument/2006/relationships/image"/><Relationship Id="rId3" Target="../media/image24.png" Type="http://schemas.openxmlformats.org/officeDocument/2006/relationships/image"/><Relationship Id="rId2" Target="../notesSlides/notesSlide22.xml" Type="http://schemas.openxmlformats.org/officeDocument/2006/relationships/notesSlide"/><Relationship Id="rId1" Target="../slideLayouts/slideLayout1.xml" Type="http://schemas.openxmlformats.org/officeDocument/2006/relationships/slideLayout"/></Relationships>
</file>

<file path=ppt/slides/_rels/slide23.xml.rels><?xml version="1.0" encoding="UTF-8" standalone="yes"?><Relationships xmlns="http://schemas.openxmlformats.org/package/2006/relationships"><Relationship Id="rId19" Target="https://webaim.org/resources/contrastchecker/" TargetMode="External" Type="http://schemas.openxmlformats.org/officeDocument/2006/relationships/hyperlink"/><Relationship Id="rId18" Target="https://sketchingpy.org/" TargetMode="External" Type="http://schemas.openxmlformats.org/officeDocument/2006/relationships/hyperlink"/><Relationship Id="rId17" Target="https://thenounproject.com/icon/speed-4573076/" TargetMode="External" Type="http://schemas.openxmlformats.org/officeDocument/2006/relationships/hyperlink"/><Relationship Id="rId16" Target="https://thenounproject.com/icon/keyboard-5600882/" TargetMode="External" Type="http://schemas.openxmlformats.org/officeDocument/2006/relationships/hyperlink"/><Relationship Id="rId15" Target="https://thenounproject.com/icon/target-4642615/" TargetMode="External" Type="http://schemas.openxmlformats.org/officeDocument/2006/relationships/hyperlink"/><Relationship Id="rId14" Target="https://www.doi.org/10.52933/jdssv.v5i3.134" TargetMode="External" Type="http://schemas.openxmlformats.org/officeDocument/2006/relationships/hyperlink"/><Relationship Id="rId13" Target="https://webaim.org/resources/contrastchecker/" TargetMode="External" Type="http://schemas.openxmlformats.org/officeDocument/2006/relationships/hyperlink"/><Relationship Id="rId12" Target="https://www.doi.org/10.1126/science.adr3837" TargetMode="External" Type="http://schemas.openxmlformats.org/officeDocument/2006/relationships/hyperlink"/><Relationship Id="rId11" Target="https://global-plastics-tool.org/" TargetMode="External" Type="http://schemas.openxmlformats.org/officeDocument/2006/relationships/hyperlink"/><Relationship Id="rId10" Target="https://incomegaps.com/" TargetMode="External" Type="http://schemas.openxmlformats.org/officeDocument/2006/relationships/hyperlink"/><Relationship Id="rId9" Target="https://thenounproject.com/icon/blind-7616838/" TargetMode="External" Type="http://schemas.openxmlformats.org/officeDocument/2006/relationships/hyperlink"/><Relationship Id="rId8" Target="https://thenounproject.com/icon/glasses-7656753/" TargetMode="External" Type="http://schemas.openxmlformats.org/officeDocument/2006/relationships/hyperlink"/><Relationship Id="rId7" Target="https://thenounproject.com/icon/color-7309833/" TargetMode="External" Type="http://schemas.openxmlformats.org/officeDocument/2006/relationships/hyperlink"/><Relationship Id="rId6" Target="https://ssir.org/articles/entry/the_curb_cut_effect" TargetMode="External" Type="http://schemas.openxmlformats.org/officeDocument/2006/relationships/hyperlink"/><Relationship Id="rId5" Target="https://www.w3.org/WAI/standards-guidelines/wcag/" TargetMode="External" Type="http://schemas.openxmlformats.org/officeDocument/2006/relationships/hyperlink"/><Relationship Id="rId4" Target="https://www.youtube.com/watch?v=xrqdU4cZaLw" TargetMode="External" Type="http://schemas.openxmlformats.org/officeDocument/2006/relationships/hyperlink"/><Relationship Id="rId3" Target="https://unsplash.com/photos/white-digital-device-at-12-00-DHl49oyrn7Y" TargetMode="External" Type="http://schemas.openxmlformats.org/officeDocument/2006/relationships/hyperlink"/><Relationship Id="rId2" Target="../notesSlides/notesSlide23.xml" Type="http://schemas.openxmlformats.org/officeDocument/2006/relationships/notesSlide"/><Relationship Id="rId1" Target="../slideLayouts/slideLayout1.xml" Type="http://schemas.openxmlformats.org/officeDocument/2006/relationships/slideLayout"/></Relationships>
</file>

<file path=ppt/slides/_rels/slide24.xml.rels><?xml version="1.0" encoding="UTF-8" standalone="yes"?><Relationships xmlns="http://schemas.openxmlformats.org/package/2006/relationships"><Relationship Id="rId3" Target="../media/image11.png" Type="http://schemas.openxmlformats.org/officeDocument/2006/relationships/image"/><Relationship Id="rId2" Target="../notesSlides/notesSlide24.xml" Type="http://schemas.openxmlformats.org/officeDocument/2006/relationships/notesSlide"/><Relationship Id="rId1" Target="../slideLayouts/slideLayout1.xml" Type="http://schemas.openxmlformats.org/officeDocument/2006/relationships/slideLayout"/></Relationships>
</file>

<file path=ppt/slides/_rels/slide3.xml.rels><?xml version="1.0" encoding="UTF-8" standalone="yes"?><Relationships xmlns="http://schemas.openxmlformats.org/package/2006/relationships"><Relationship Id="rId4" Target="../media/image14.jpg" Type="http://schemas.openxmlformats.org/officeDocument/2006/relationships/image"/><Relationship Id="rId3" Target="http://www.youtube.com/watch?v=xrqdU4cZaLw" TargetMode="External" Type="http://schemas.openxmlformats.org/officeDocument/2006/relationships/hyperlink"/><Relationship Id="rId2" Target="../notesSlides/notesSlide3.xml" Type="http://schemas.openxmlformats.org/officeDocument/2006/relationships/notesSlide"/><Relationship Id="rId1" Target="../slideLayouts/slideLayout1.xml" Type="http://schemas.openxmlformats.org/officeDocument/2006/relationships/slideLayout"/></Relationships>
</file>

<file path=ppt/slides/_rels/slide4.xml.rels><?xml version="1.0" encoding="UTF-8" standalone="yes"?><Relationships xmlns="http://schemas.openxmlformats.org/package/2006/relationships"><Relationship Id="rId3" Target="../media/image12.png" Type="http://schemas.openxmlformats.org/officeDocument/2006/relationships/image"/><Relationship Id="rId2" Target="../notesSlides/notesSlide4.xml" Type="http://schemas.openxmlformats.org/officeDocument/2006/relationships/notesSlide"/><Relationship Id="rId1" Target="../slideLayouts/slideLayout1.xml" Type="http://schemas.openxmlformats.org/officeDocument/2006/relationships/slideLayout"/></Relationships>
</file>

<file path=ppt/slides/_rels/slide5.xml.rels><?xml version="1.0" encoding="UTF-8" standalone="yes"?><Relationships xmlns="http://schemas.openxmlformats.org/package/2006/relationships"><Relationship Id="rId3" Target="../media/image13.png" Type="http://schemas.openxmlformats.org/officeDocument/2006/relationships/image"/><Relationship Id="rId2" Target="../notesSlides/notesSlide5.xml" Type="http://schemas.openxmlformats.org/officeDocument/2006/relationships/notesSlide"/><Relationship Id="rId1" Target="../slideLayouts/slideLayout1.xml" Type="http://schemas.openxmlformats.org/officeDocument/2006/relationships/slideLayout"/></Relationships>
</file>

<file path=ppt/slides/_rels/slide6.xml.rels><?xml version="1.0" encoding="UTF-8" standalone="yes"?><Relationships xmlns="http://schemas.openxmlformats.org/package/2006/relationships"><Relationship Id="rId3" Target="../media/image1.png" Type="http://schemas.openxmlformats.org/officeDocument/2006/relationships/image"/><Relationship Id="rId2" Target="../notesSlides/notesSlide6.xml" Type="http://schemas.openxmlformats.org/officeDocument/2006/relationships/notesSlide"/><Relationship Id="rId1" Target="../slideLayouts/slideLayout1.xml" Type="http://schemas.openxmlformats.org/officeDocument/2006/relationships/slideLayout"/></Relationships>
</file>

<file path=ppt/slides/_rels/slide7.xml.rels><?xml version="1.0" encoding="UTF-8" standalone="yes"?><Relationships xmlns="http://schemas.openxmlformats.org/package/2006/relationships"><Relationship Id="rId5" Target="../media/image8.png" Type="http://schemas.openxmlformats.org/officeDocument/2006/relationships/image"/><Relationship Id="rId4" Target="../media/image6.png" Type="http://schemas.openxmlformats.org/officeDocument/2006/relationships/image"/><Relationship Id="rId3" Target="../media/image9.png" Type="http://schemas.openxmlformats.org/officeDocument/2006/relationships/image"/><Relationship Id="rId2" Target="../notesSlides/notesSlide7.xml" Type="http://schemas.openxmlformats.org/officeDocument/2006/relationships/notesSlide"/><Relationship Id="rId1" Target="../slideLayouts/slideLayout1.xml" Type="http://schemas.openxmlformats.org/officeDocument/2006/relationships/slideLayout"/></Relationships>
</file>

<file path=ppt/slides/_rels/slide8.xml.rels><?xml version="1.0" encoding="UTF-8" standalone="yes"?><Relationships xmlns="http://schemas.openxmlformats.org/package/2006/relationships"><Relationship Id="rId4" Target="../media/image5.jpg" Type="http://schemas.openxmlformats.org/officeDocument/2006/relationships/image"/><Relationship Id="rId3" Target="../media/image10.jpg" Type="http://schemas.openxmlformats.org/officeDocument/2006/relationships/image"/><Relationship Id="rId2" Target="../notesSlides/notesSlide8.xml" Type="http://schemas.openxmlformats.org/officeDocument/2006/relationships/notesSlide"/><Relationship Id="rId1" Target="../slideLayouts/slideLayout1.xml" Type="http://schemas.openxmlformats.org/officeDocument/2006/relationships/slideLayout"/></Relationships>
</file>

<file path=ppt/slides/_rels/slide9.xml.rels><?xml version="1.0" encoding="UTF-8" standalone="yes"?><Relationships xmlns="http://schemas.openxmlformats.org/package/2006/relationships"><Relationship Id="rId3" Target="../media/image21.jpg" Type="http://schemas.openxmlformats.org/officeDocument/2006/relationships/image"/><Relationship Id="rId2" Target="../notesSlides/notesSlide9.xml" Type="http://schemas.openxmlformats.org/officeDocument/2006/relationships/notesSlide"/><Relationship Id="rId1" Target="../slideLayouts/slideLayout1.xml" Type="http://schemas.openxmlformats.org/officeDocument/2006/relationships/slideLayout"/></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4991950" y="1688700"/>
            <a:ext cx="3397800" cy="17661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Accessibility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lang="en" sz="1800">
                <a:solidFill>
                  <a:srgbClr val="000000"/>
                </a:solidFill>
                <a:latin typeface="Lora"/>
                <a:ea typeface="Lora"/>
                <a:cs typeface="Lora"/>
                <a:sym typeface="Lora"/>
              </a:rPr>
              <a:t>A Samuel Pottinger</a:t>
            </a:r>
            <a:endParaRPr sz="1800">
              <a:solidFill>
                <a:srgbClr val="000000"/>
              </a:solidFill>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solidFill>
                  <a:srgbClr val="000000"/>
                </a:solidFill>
                <a:latin typeface="Lora"/>
                <a:ea typeface="Lora"/>
                <a:cs typeface="Lora"/>
                <a:sym typeface="Lora"/>
              </a:rPr>
              <a:t>Stat 198: IDSV</a:t>
            </a:r>
            <a:endParaRPr sz="1800">
              <a:solidFill>
                <a:srgbClr val="000000"/>
              </a:solidFill>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April 15</a:t>
            </a:r>
            <a:r>
              <a:rPr altLang="en" lang="en" sz="1800">
                <a:solidFill>
                  <a:srgbClr val="000000"/>
                </a:solidFill>
                <a:latin typeface="Lora"/>
                <a:ea typeface="Lora"/>
                <a:cs typeface="Lora"/>
                <a:sym typeface="Lora"/>
              </a:rPr>
              <a:t>, 2025</a:t>
            </a:r>
            <a:endParaRPr sz="2500">
              <a:solidFill>
                <a:srgbClr val="000000"/>
              </a:solidFill>
              <a:latin typeface="IBM Plex Mono"/>
              <a:ea typeface="IBM Plex Mono"/>
              <a:cs typeface="IBM Plex Mono"/>
              <a:sym typeface="IBM Plex Mono"/>
            </a:endParaRPr>
          </a:p>
        </p:txBody>
      </p:sp>
      <p:pic>
        <p:nvPicPr>
          <p:cNvPr id="61" name="Google Shape;61;p14"/>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35" name="Google Shape;135;p23"/>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Low Vision: Minimal Contrast (WCAG 1.4.3)</a:t>
            </a:r>
            <a:endParaRPr b="1" sz="1000"/>
          </a:p>
        </p:txBody>
      </p:sp>
      <p:sp>
        <p:nvSpPr>
          <p:cNvPr id="136" name="Google Shape;136;p23"/>
          <p:cNvSpPr txBox="1"/>
          <p:nvPr/>
        </p:nvSpPr>
        <p:spPr>
          <a:xfrm>
            <a:off x="433425" y="1462510"/>
            <a:ext cx="2695500" cy="27264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We should ensure that a color is sufficiently different from its background to be </a:t>
            </a:r>
            <a:r>
              <a:rPr altLang="en" lang="en" sz="1800">
                <a:solidFill>
                  <a:schemeClr val="dk2"/>
                </a:solidFill>
                <a:latin typeface="Lora"/>
                <a:ea typeface="Lora"/>
                <a:cs typeface="Lora"/>
                <a:sym typeface="Lora"/>
              </a:rPr>
              <a:t>perceived</a:t>
            </a:r>
            <a:r>
              <a:rPr altLang="en" lang="en" sz="1800">
                <a:solidFill>
                  <a:schemeClr val="dk2"/>
                </a:solidFill>
                <a:latin typeface="Lora"/>
                <a:ea typeface="Lora"/>
                <a:cs typeface="Lora"/>
                <a:sym typeface="Lora"/>
              </a:rPr>
              <a:t>.</a:t>
            </a:r>
            <a:endParaRPr sz="1800">
              <a:solidFill>
                <a:schemeClr val="dk2"/>
              </a:solidFill>
              <a:latin typeface="Lora"/>
              <a:ea typeface="Lora"/>
              <a:cs typeface="Lora"/>
              <a:sym typeface="Lora"/>
            </a:endParaRPr>
          </a:p>
          <a:p>
            <a:pPr algn="l" indent="0" lvl="0" marL="0" rtl="0">
              <a:spcBef>
                <a:spcPts val="0"/>
              </a:spcBef>
              <a:spcAft>
                <a:spcPts val="0"/>
              </a:spcAft>
              <a:buNone/>
            </a:pPr>
            <a:r>
              <a:t/>
            </a:r>
            <a:endParaRPr sz="1800">
              <a:solidFill>
                <a:schemeClr val="dk2"/>
              </a:solidFill>
              <a:latin typeface="Lora"/>
              <a:ea typeface="Lora"/>
              <a:cs typeface="Lora"/>
              <a:sym typeface="Lora"/>
            </a:endParaRPr>
          </a:p>
          <a:p>
            <a:pPr algn="l" indent="0" lvl="0" marL="0" rtl="0">
              <a:spcBef>
                <a:spcPts val="0"/>
              </a:spcBef>
              <a:spcAft>
                <a:spcPts val="0"/>
              </a:spcAft>
              <a:buNone/>
            </a:pPr>
            <a:r>
              <a:rPr altLang="en" lang="en" sz="1800">
                <a:solidFill>
                  <a:schemeClr val="dk2"/>
                </a:solidFill>
                <a:latin typeface="Lora"/>
                <a:ea typeface="Lora"/>
                <a:cs typeface="Lora"/>
                <a:sym typeface="Lora"/>
              </a:rPr>
              <a:t>Also, ensure sufficient contrast between elements as well.</a:t>
            </a:r>
            <a:endParaRPr sz="1800">
              <a:solidFill>
                <a:schemeClr val="dk2"/>
              </a:solidFill>
              <a:latin typeface="Lora"/>
              <a:ea typeface="Lora"/>
              <a:cs typeface="Lora"/>
              <a:sym typeface="Lora"/>
            </a:endParaRPr>
          </a:p>
        </p:txBody>
      </p:sp>
      <p:pic>
        <p:nvPicPr>
          <p:cNvPr id="137" name="Google Shape;137;p23"/>
          <p:cNvPicPr preferRelativeResize="0"/>
          <p:nvPr/>
        </p:nvPicPr>
        <p:blipFill>
          <a:blip r:embed="rId3">
            <a:alphaModFix/>
          </a:blip>
          <a:stretch>
            <a:fillRect/>
          </a:stretch>
        </p:blipFill>
        <p:spPr>
          <a:xfrm>
            <a:off x="3938550" y="660300"/>
            <a:ext cx="4680829" cy="4330801"/>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43" name="Google Shape;143;p24"/>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Low Vision: Resize (WCAG 1.4.4)</a:t>
            </a:r>
            <a:endParaRPr b="1" sz="1000"/>
          </a:p>
        </p:txBody>
      </p:sp>
      <p:sp>
        <p:nvSpPr>
          <p:cNvPr id="144" name="Google Shape;144;p24"/>
          <p:cNvSpPr txBox="1"/>
          <p:nvPr/>
        </p:nvSpPr>
        <p:spPr>
          <a:xfrm>
            <a:off x="957300" y="1318046"/>
            <a:ext cx="2695500" cy="9834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The application should still work when zoomed to 200%</a:t>
            </a:r>
            <a:endParaRPr sz="1800">
              <a:solidFill>
                <a:schemeClr val="dk2"/>
              </a:solidFill>
              <a:latin typeface="Lora"/>
              <a:ea typeface="Lora"/>
              <a:cs typeface="Lora"/>
              <a:sym typeface="Lora"/>
            </a:endParaRPr>
          </a:p>
        </p:txBody>
      </p:sp>
      <p:pic>
        <p:nvPicPr>
          <p:cNvPr id="145" name="Google Shape;145;p24" title="IMG_1042.jpeg"/>
          <p:cNvPicPr preferRelativeResize="0"/>
          <p:nvPr/>
        </p:nvPicPr>
        <p:blipFill>
          <a:blip r:embed="rId3">
            <a:alphaModFix/>
          </a:blip>
          <a:stretch>
            <a:fillRect/>
          </a:stretch>
        </p:blipFill>
        <p:spPr>
          <a:xfrm>
            <a:off x="199950" y="2795550"/>
            <a:ext cx="4695823" cy="2091113"/>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pic>
        <p:nvPicPr>
          <p:cNvPr id="146" name="Google Shape;146;p24" title="IMG_1045.jpeg"/>
          <p:cNvPicPr preferRelativeResize="0"/>
          <p:nvPr/>
        </p:nvPicPr>
        <p:blipFill>
          <a:blip r:embed="rId4">
            <a:alphaModFix/>
          </a:blip>
          <a:stretch>
            <a:fillRect/>
          </a:stretch>
        </p:blipFill>
        <p:spPr>
          <a:xfrm>
            <a:off x="5076673" y="1012088"/>
            <a:ext cx="3943429" cy="3119314"/>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52" name="Google Shape;152;p25"/>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Low Vision: Supporting Screen Readers (WCAG 1.1.1)</a:t>
            </a:r>
            <a:endParaRPr b="1" sz="1000"/>
          </a:p>
        </p:txBody>
      </p:sp>
      <p:sp>
        <p:nvSpPr>
          <p:cNvPr id="153" name="Google Shape;153;p25"/>
          <p:cNvSpPr txBox="1"/>
          <p:nvPr/>
        </p:nvSpPr>
        <p:spPr>
          <a:xfrm>
            <a:off x="176250" y="1984425"/>
            <a:ext cx="2695500" cy="1574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Typically this comes in the form of a non-visual alternative such as a table or data download.</a:t>
            </a:r>
            <a:endParaRPr sz="1800">
              <a:solidFill>
                <a:schemeClr val="dk2"/>
              </a:solidFill>
              <a:latin typeface="Lora"/>
              <a:ea typeface="Lora"/>
              <a:cs typeface="Lora"/>
              <a:sym typeface="Lora"/>
            </a:endParaRPr>
          </a:p>
        </p:txBody>
      </p:sp>
      <p:pic>
        <p:nvPicPr>
          <p:cNvPr id="154" name="Google Shape;154;p25"/>
          <p:cNvPicPr preferRelativeResize="0"/>
          <p:nvPr/>
        </p:nvPicPr>
        <p:blipFill>
          <a:blip r:embed="rId3">
            <a:alphaModFix/>
          </a:blip>
          <a:stretch>
            <a:fillRect/>
          </a:stretch>
        </p:blipFill>
        <p:spPr>
          <a:xfrm>
            <a:off x="3147976" y="672675"/>
            <a:ext cx="5867402" cy="1756201"/>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pic>
        <p:nvPicPr>
          <p:cNvPr id="155" name="Google Shape;155;p25"/>
          <p:cNvPicPr preferRelativeResize="0"/>
          <p:nvPr/>
        </p:nvPicPr>
        <p:blipFill rotWithShape="1">
          <a:blip r:embed="rId4">
            <a:alphaModFix/>
          </a:blip>
          <a:srcRect b="0" l="7898" r="8342" t="0"/>
          <a:stretch/>
        </p:blipFill>
        <p:spPr>
          <a:xfrm>
            <a:off x="4752975" y="2032050"/>
            <a:ext cx="3969285" cy="3006674"/>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nvSpPr>
        <p:spPr>
          <a:xfrm>
            <a:off x="4896700" y="827850"/>
            <a:ext cx="3397800" cy="34878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Today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Introduction</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lang="en" sz="1800">
                <a:solidFill>
                  <a:schemeClr val="dk1"/>
                </a:solidFill>
                <a:latin typeface="Lora"/>
                <a:ea typeface="Lora"/>
                <a:cs typeface="Lora"/>
                <a:sym typeface="Lora"/>
              </a:rPr>
              <a:t>Visual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b="1" lang="en" sz="1800">
                <a:latin typeface="Lora"/>
                <a:ea typeface="Lora"/>
                <a:cs typeface="Lora"/>
                <a:sym typeface="Lora"/>
              </a:rPr>
              <a:t>&gt; </a:t>
            </a:r>
            <a:r>
              <a:rPr altLang="en" b="1" lang="en" sz="1800">
                <a:latin typeface="Lora"/>
                <a:ea typeface="Lora"/>
                <a:cs typeface="Lora"/>
                <a:sym typeface="Lora"/>
              </a:rPr>
              <a:t>Group Activity</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Motor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Additional Resources</a:t>
            </a:r>
            <a:endParaRPr sz="1800">
              <a:latin typeface="Lora"/>
              <a:ea typeface="Lora"/>
              <a:cs typeface="Lora"/>
              <a:sym typeface="Lora"/>
            </a:endParaRPr>
          </a:p>
        </p:txBody>
      </p:sp>
      <p:pic>
        <p:nvPicPr>
          <p:cNvPr id="161" name="Google Shape;161;p26"/>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67" name="Google Shape;167;p27"/>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Let’s try some accessibility options</a:t>
            </a:r>
            <a:endParaRPr b="1" sz="1000"/>
          </a:p>
        </p:txBody>
      </p:sp>
      <p:sp>
        <p:nvSpPr>
          <p:cNvPr id="168" name="Google Shape;168;p27"/>
          <p:cNvSpPr txBox="1"/>
          <p:nvPr/>
        </p:nvSpPr>
        <p:spPr>
          <a:xfrm>
            <a:off x="209550" y="1481100"/>
            <a:ext cx="3810000" cy="21813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Try out the different accessibility options at: </a:t>
            </a:r>
            <a:endParaRPr sz="1800">
              <a:solidFill>
                <a:schemeClr val="dk2"/>
              </a:solidFill>
              <a:latin typeface="Lora"/>
              <a:ea typeface="Lora"/>
              <a:cs typeface="Lora"/>
              <a:sym typeface="Lora"/>
            </a:endParaRPr>
          </a:p>
          <a:p>
            <a:pPr algn="l" indent="0" lvl="0" marL="0" rtl="0">
              <a:spcBef>
                <a:spcPts val="0"/>
              </a:spcBef>
              <a:spcAft>
                <a:spcPts val="0"/>
              </a:spcAft>
              <a:buNone/>
            </a:pPr>
            <a:r>
              <a:t/>
            </a:r>
            <a:endParaRPr sz="1800">
              <a:solidFill>
                <a:schemeClr val="dk2"/>
              </a:solidFill>
              <a:latin typeface="Lora"/>
              <a:ea typeface="Lora"/>
              <a:cs typeface="Lora"/>
              <a:sym typeface="Lora"/>
            </a:endParaRPr>
          </a:p>
          <a:p>
            <a:pPr algn="l" indent="0" lvl="0" marL="0" rtl="0">
              <a:spcBef>
                <a:spcPts val="0"/>
              </a:spcBef>
              <a:spcAft>
                <a:spcPts val="0"/>
              </a:spcAft>
              <a:buNone/>
            </a:pPr>
            <a:r>
              <a:rPr altLang="en" lang="en" sz="1800" u="sng">
                <a:solidFill>
                  <a:schemeClr val="dk1"/>
                </a:solidFill>
                <a:latin typeface="Lora"/>
                <a:ea typeface="Lora"/>
                <a:cs typeface="Lora"/>
                <a:sym typeface="Lora"/>
                <a:hlinkClick r:id="rId3">
                  <a:extLst>
                    <a:ext uri="{A12FA001-AC4F-418D-AE19-62706E023703}">
                      <ahyp:hlinkClr val="tx"/>
                    </a:ext>
                  </a:extLst>
                </a:hlinkClick>
              </a:rPr>
              <a:t>https://global-plastics-tool.org</a:t>
            </a:r>
            <a:endParaRPr sz="1800">
              <a:solidFill>
                <a:schemeClr val="dk1"/>
              </a:solidFill>
              <a:latin typeface="Lora"/>
              <a:ea typeface="Lora"/>
              <a:cs typeface="Lora"/>
              <a:sym typeface="Lora"/>
            </a:endParaRPr>
          </a:p>
          <a:p>
            <a:pPr algn="l" indent="0" lvl="0" marL="0" rtl="0">
              <a:spcBef>
                <a:spcPts val="0"/>
              </a:spcBef>
              <a:spcAft>
                <a:spcPts val="0"/>
              </a:spcAft>
              <a:buNone/>
            </a:pPr>
            <a:r>
              <a:t/>
            </a:r>
            <a:endParaRPr sz="1800">
              <a:solidFill>
                <a:schemeClr val="dk2"/>
              </a:solidFill>
              <a:latin typeface="Lora"/>
              <a:ea typeface="Lora"/>
              <a:cs typeface="Lora"/>
              <a:sym typeface="Lora"/>
            </a:endParaRPr>
          </a:p>
          <a:p>
            <a:pPr algn="l" indent="0" lvl="0" marL="0" rtl="0">
              <a:spcBef>
                <a:spcPts val="0"/>
              </a:spcBef>
              <a:spcAft>
                <a:spcPts val="0"/>
              </a:spcAft>
              <a:buNone/>
            </a:pPr>
            <a:r>
              <a:rPr altLang="en" lang="en" sz="1800">
                <a:solidFill>
                  <a:schemeClr val="dk2"/>
                </a:solidFill>
                <a:latin typeface="Lora"/>
                <a:ea typeface="Lora"/>
                <a:cs typeface="Lora"/>
                <a:sym typeface="Lora"/>
              </a:rPr>
              <a:t>What kind of impairment might each option be trying to address?</a:t>
            </a:r>
            <a:endParaRPr sz="1800">
              <a:solidFill>
                <a:schemeClr val="dk2"/>
              </a:solidFill>
              <a:latin typeface="Lora"/>
              <a:ea typeface="Lora"/>
              <a:cs typeface="Lora"/>
              <a:sym typeface="Lora"/>
            </a:endParaRPr>
          </a:p>
        </p:txBody>
      </p:sp>
      <p:pic>
        <p:nvPicPr>
          <p:cNvPr id="169" name="Google Shape;169;p27" title="IMG_1052.jpeg"/>
          <p:cNvPicPr preferRelativeResize="0"/>
          <p:nvPr/>
        </p:nvPicPr>
        <p:blipFill>
          <a:blip r:embed="rId4">
            <a:alphaModFix/>
          </a:blip>
          <a:stretch>
            <a:fillRect/>
          </a:stretch>
        </p:blipFill>
        <p:spPr>
          <a:xfrm>
            <a:off x="4248150" y="1209588"/>
            <a:ext cx="4676777" cy="2724314"/>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nvSpPr>
        <p:spPr>
          <a:xfrm>
            <a:off x="4896700" y="827850"/>
            <a:ext cx="3397800" cy="34878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Today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Introduction</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lang="en" sz="1800">
                <a:solidFill>
                  <a:schemeClr val="dk1"/>
                </a:solidFill>
                <a:latin typeface="Lora"/>
                <a:ea typeface="Lora"/>
                <a:cs typeface="Lora"/>
                <a:sym typeface="Lora"/>
              </a:rPr>
              <a:t>Visual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Group Activity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b="1" lang="en" sz="1800">
                <a:latin typeface="Lora"/>
                <a:ea typeface="Lora"/>
                <a:cs typeface="Lora"/>
                <a:sym typeface="Lora"/>
              </a:rPr>
              <a:t>&gt; Motor Accessibility</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Additional Resources</a:t>
            </a:r>
            <a:endParaRPr sz="1800">
              <a:latin typeface="Lora"/>
              <a:ea typeface="Lora"/>
              <a:cs typeface="Lora"/>
              <a:sym typeface="Lora"/>
            </a:endParaRPr>
          </a:p>
        </p:txBody>
      </p:sp>
      <p:pic>
        <p:nvPicPr>
          <p:cNvPr id="175" name="Google Shape;175;p28"/>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81" name="Google Shape;181;p29"/>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Interactive visualization has some motor concerns</a:t>
            </a:r>
            <a:endParaRPr b="1" sz="1000"/>
          </a:p>
        </p:txBody>
      </p:sp>
      <p:pic>
        <p:nvPicPr>
          <p:cNvPr id="182" name="Google Shape;182;p29"/>
          <p:cNvPicPr preferRelativeResize="0"/>
          <p:nvPr/>
        </p:nvPicPr>
        <p:blipFill>
          <a:blip r:embed="rId3">
            <a:alphaModFix/>
          </a:blip>
          <a:stretch>
            <a:fillRect/>
          </a:stretch>
        </p:blipFill>
        <p:spPr>
          <a:xfrm>
            <a:off x="6581775" y="1314413"/>
            <a:ext cx="1771651" cy="1771651"/>
          </a:xfrm>
          <a:prstGeom prst="rect">
            <a:avLst/>
          </a:prstGeom>
          <a:noFill/>
          <a:ln>
            <a:noFill/>
          </a:ln>
        </p:spPr>
      </p:pic>
      <p:grpSp>
        <p:nvGrpSpPr>
          <p:cNvPr id="183" name="Google Shape;183;p29"/>
          <p:cNvGrpSpPr/>
          <p:nvPr/>
        </p:nvGrpSpPr>
        <p:grpSpPr>
          <a:xfrm>
            <a:off x="209550" y="1584388"/>
            <a:ext cx="2314500" cy="2759012"/>
            <a:chOff x="209550" y="1584388"/>
            <a:chExt cx="2314500" cy="2759012"/>
          </a:xfrm>
        </p:grpSpPr>
        <p:pic>
          <p:nvPicPr>
            <p:cNvPr id="184" name="Google Shape;184;p29"/>
            <p:cNvPicPr preferRelativeResize="0"/>
            <p:nvPr/>
          </p:nvPicPr>
          <p:blipFill>
            <a:blip r:embed="rId4">
              <a:alphaModFix/>
            </a:blip>
            <a:stretch>
              <a:fillRect/>
            </a:stretch>
          </p:blipFill>
          <p:spPr>
            <a:xfrm>
              <a:off x="676238" y="1584388"/>
              <a:ext cx="1381125" cy="1381125"/>
            </a:xfrm>
            <a:prstGeom prst="rect">
              <a:avLst/>
            </a:prstGeom>
            <a:noFill/>
            <a:ln>
              <a:noFill/>
            </a:ln>
          </p:spPr>
        </p:pic>
        <p:sp>
          <p:nvSpPr>
            <p:cNvPr id="185" name="Google Shape;185;p29"/>
            <p:cNvSpPr txBox="1"/>
            <p:nvPr/>
          </p:nvSpPr>
          <p:spPr>
            <a:xfrm>
              <a:off x="209550" y="3086100"/>
              <a:ext cx="2314500" cy="12573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Fine Motor Control</a:t>
              </a:r>
              <a:endParaRPr sz="1800">
                <a:solidFill>
                  <a:schemeClr val="dk2"/>
                </a:solidFill>
                <a:latin typeface="Lora"/>
                <a:ea typeface="Lora"/>
                <a:cs typeface="Lora"/>
                <a:sym typeface="Lora"/>
              </a:endParaRPr>
            </a:p>
            <a:p>
              <a:pPr algn="ctr" indent="0" lvl="0" marL="0" rtl="0">
                <a:spcBef>
                  <a:spcPts val="0"/>
                </a:spcBef>
                <a:spcAft>
                  <a:spcPts val="0"/>
                </a:spcAft>
                <a:buNone/>
              </a:pPr>
              <a:r>
                <a:t/>
              </a:r>
              <a:endParaRPr sz="1800">
                <a:solidFill>
                  <a:schemeClr val="dk2"/>
                </a:solidFill>
                <a:latin typeface="Lora"/>
                <a:ea typeface="Lora"/>
                <a:cs typeface="Lora"/>
                <a:sym typeface="Lora"/>
              </a:endParaRPr>
            </a:p>
            <a:p>
              <a:pPr algn="ctr" indent="0" lvl="0" marL="0" rtl="0">
                <a:spcBef>
                  <a:spcPts val="0"/>
                </a:spcBef>
                <a:spcAft>
                  <a:spcPts val="0"/>
                </a:spcAft>
                <a:buNone/>
              </a:pPr>
              <a:r>
                <a:rPr altLang="en" lang="en">
                  <a:solidFill>
                    <a:schemeClr val="dk2"/>
                  </a:solidFill>
                  <a:latin typeface="Lora"/>
                  <a:ea typeface="Lora"/>
                  <a:cs typeface="Lora"/>
                  <a:sym typeface="Lora"/>
                </a:rPr>
                <a:t>May use alternative input devices.</a:t>
              </a:r>
              <a:endParaRPr>
                <a:solidFill>
                  <a:schemeClr val="dk2"/>
                </a:solidFill>
                <a:latin typeface="Lora"/>
                <a:ea typeface="Lora"/>
                <a:cs typeface="Lora"/>
                <a:sym typeface="Lora"/>
              </a:endParaRPr>
            </a:p>
          </p:txBody>
        </p:sp>
      </p:grpSp>
      <p:pic>
        <p:nvPicPr>
          <p:cNvPr id="186" name="Google Shape;186;p29"/>
          <p:cNvPicPr preferRelativeResize="0"/>
          <p:nvPr/>
        </p:nvPicPr>
        <p:blipFill>
          <a:blip r:embed="rId5">
            <a:alphaModFix/>
          </a:blip>
          <a:stretch>
            <a:fillRect/>
          </a:stretch>
        </p:blipFill>
        <p:spPr>
          <a:xfrm>
            <a:off x="3624225" y="1389113"/>
            <a:ext cx="1771651" cy="1771625"/>
          </a:xfrm>
          <a:prstGeom prst="rect">
            <a:avLst/>
          </a:prstGeom>
          <a:noFill/>
          <a:ln>
            <a:noFill/>
          </a:ln>
        </p:spPr>
      </p:pic>
      <p:sp>
        <p:nvSpPr>
          <p:cNvPr id="187" name="Google Shape;187;p29"/>
          <p:cNvSpPr txBox="1"/>
          <p:nvPr/>
        </p:nvSpPr>
        <p:spPr>
          <a:xfrm>
            <a:off x="3352800" y="3086075"/>
            <a:ext cx="2314500" cy="12573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Timed Inputs</a:t>
            </a:r>
            <a:endParaRPr sz="1800">
              <a:solidFill>
                <a:schemeClr val="dk2"/>
              </a:solidFill>
              <a:latin typeface="Lora"/>
              <a:ea typeface="Lora"/>
              <a:cs typeface="Lora"/>
              <a:sym typeface="Lora"/>
            </a:endParaRPr>
          </a:p>
          <a:p>
            <a:pPr algn="ctr" indent="0" lvl="0" marL="0" rtl="0">
              <a:spcBef>
                <a:spcPts val="0"/>
              </a:spcBef>
              <a:spcAft>
                <a:spcPts val="0"/>
              </a:spcAft>
              <a:buNone/>
            </a:pPr>
            <a:r>
              <a:t/>
            </a:r>
            <a:endParaRPr sz="1800">
              <a:solidFill>
                <a:schemeClr val="dk2"/>
              </a:solidFill>
              <a:latin typeface="Lora"/>
              <a:ea typeface="Lora"/>
              <a:cs typeface="Lora"/>
              <a:sym typeface="Lora"/>
            </a:endParaRPr>
          </a:p>
          <a:p>
            <a:pPr algn="ctr" indent="0" lvl="0" marL="0" rtl="0">
              <a:spcBef>
                <a:spcPts val="0"/>
              </a:spcBef>
              <a:spcAft>
                <a:spcPts val="0"/>
              </a:spcAft>
              <a:buNone/>
            </a:pPr>
            <a:r>
              <a:rPr altLang="en" lang="en">
                <a:solidFill>
                  <a:schemeClr val="dk2"/>
                </a:solidFill>
                <a:latin typeface="Lora"/>
                <a:ea typeface="Lora"/>
                <a:cs typeface="Lora"/>
                <a:sym typeface="Lora"/>
              </a:rPr>
              <a:t>May require </a:t>
            </a:r>
            <a:r>
              <a:rPr altLang="en" lang="en">
                <a:solidFill>
                  <a:schemeClr val="dk2"/>
                </a:solidFill>
                <a:latin typeface="Lora"/>
                <a:ea typeface="Lora"/>
                <a:cs typeface="Lora"/>
                <a:sym typeface="Lora"/>
              </a:rPr>
              <a:t>additional</a:t>
            </a:r>
            <a:r>
              <a:rPr altLang="en" lang="en">
                <a:solidFill>
                  <a:schemeClr val="dk2"/>
                </a:solidFill>
                <a:latin typeface="Lora"/>
                <a:ea typeface="Lora"/>
                <a:cs typeface="Lora"/>
                <a:sym typeface="Lora"/>
              </a:rPr>
              <a:t> time.</a:t>
            </a:r>
            <a:endParaRPr>
              <a:solidFill>
                <a:schemeClr val="dk2"/>
              </a:solidFill>
              <a:latin typeface="Lora"/>
              <a:ea typeface="Lora"/>
              <a:cs typeface="Lora"/>
              <a:sym typeface="Lora"/>
            </a:endParaRPr>
          </a:p>
        </p:txBody>
      </p:sp>
      <p:sp>
        <p:nvSpPr>
          <p:cNvPr id="188" name="Google Shape;188;p29"/>
          <p:cNvSpPr txBox="1"/>
          <p:nvPr/>
        </p:nvSpPr>
        <p:spPr>
          <a:xfrm>
            <a:off x="6310350" y="3160750"/>
            <a:ext cx="2314500" cy="12573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Keyboard-only</a:t>
            </a:r>
            <a:endParaRPr sz="1800">
              <a:solidFill>
                <a:schemeClr val="dk2"/>
              </a:solidFill>
              <a:latin typeface="Lora"/>
              <a:ea typeface="Lora"/>
              <a:cs typeface="Lora"/>
              <a:sym typeface="Lora"/>
            </a:endParaRPr>
          </a:p>
          <a:p>
            <a:pPr algn="ctr" indent="0" lvl="0" marL="0" rtl="0">
              <a:spcBef>
                <a:spcPts val="0"/>
              </a:spcBef>
              <a:spcAft>
                <a:spcPts val="0"/>
              </a:spcAft>
              <a:buNone/>
            </a:pPr>
            <a:r>
              <a:t/>
            </a:r>
            <a:endParaRPr sz="1800">
              <a:solidFill>
                <a:schemeClr val="dk2"/>
              </a:solidFill>
              <a:latin typeface="Lora"/>
              <a:ea typeface="Lora"/>
              <a:cs typeface="Lora"/>
              <a:sym typeface="Lora"/>
            </a:endParaRPr>
          </a:p>
          <a:p>
            <a:pPr algn="ctr" indent="0" lvl="0" marL="0" rtl="0">
              <a:spcBef>
                <a:spcPts val="0"/>
              </a:spcBef>
              <a:spcAft>
                <a:spcPts val="0"/>
              </a:spcAft>
              <a:buNone/>
            </a:pPr>
            <a:r>
              <a:rPr altLang="en" lang="en">
                <a:solidFill>
                  <a:schemeClr val="dk2"/>
                </a:solidFill>
                <a:latin typeface="Lora"/>
                <a:ea typeface="Lora"/>
                <a:cs typeface="Lora"/>
                <a:sym typeface="Lora"/>
              </a:rPr>
              <a:t>May not have a pointing device.</a:t>
            </a:r>
            <a:endParaRPr>
              <a:solidFill>
                <a:schemeClr val="dk2"/>
              </a:solidFill>
              <a:latin typeface="Lora"/>
              <a:ea typeface="Lora"/>
              <a:cs typeface="Lora"/>
              <a:sym typeface="Lor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94" name="Google Shape;194;p30"/>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Provide non-keyboard controls (WCAG 2.1.1)</a:t>
            </a:r>
            <a:endParaRPr b="1" sz="1000"/>
          </a:p>
        </p:txBody>
      </p:sp>
      <p:pic>
        <p:nvPicPr>
          <p:cNvPr id="195" name="Google Shape;195;p30"/>
          <p:cNvPicPr preferRelativeResize="0"/>
          <p:nvPr/>
        </p:nvPicPr>
        <p:blipFill>
          <a:blip r:embed="rId3">
            <a:alphaModFix/>
          </a:blip>
          <a:stretch>
            <a:fillRect/>
          </a:stretch>
        </p:blipFill>
        <p:spPr>
          <a:xfrm>
            <a:off x="152400" y="3355875"/>
            <a:ext cx="8839201" cy="1570121"/>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pic>
        <p:nvPicPr>
          <p:cNvPr id="196" name="Google Shape;196;p30" title="IMG_1058.jpeg"/>
          <p:cNvPicPr preferRelativeResize="0"/>
          <p:nvPr/>
        </p:nvPicPr>
        <p:blipFill>
          <a:blip r:embed="rId4">
            <a:alphaModFix/>
          </a:blip>
          <a:stretch>
            <a:fillRect/>
          </a:stretch>
        </p:blipFill>
        <p:spPr>
          <a:xfrm>
            <a:off x="5162550" y="660300"/>
            <a:ext cx="3635391" cy="2543174"/>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
        <p:nvSpPr>
          <p:cNvPr id="197" name="Google Shape;197;p30"/>
          <p:cNvSpPr txBox="1"/>
          <p:nvPr/>
        </p:nvSpPr>
        <p:spPr>
          <a:xfrm>
            <a:off x="714300" y="1493725"/>
            <a:ext cx="3857700" cy="1001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If doing custom drawing, consider adding keyboard alternatives to main controls.</a:t>
            </a:r>
            <a:endParaRPr sz="1800">
              <a:solidFill>
                <a:schemeClr val="dk2"/>
              </a:solidFill>
              <a:latin typeface="Lora"/>
              <a:ea typeface="Lora"/>
              <a:cs typeface="Lora"/>
              <a:sym typeface="Lor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203" name="Google Shape;203;p31"/>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Use tab order and focus</a:t>
            </a:r>
            <a:r>
              <a:rPr altLang="en" b="1" lang="en" sz="2100">
                <a:solidFill>
                  <a:schemeClr val="dk1"/>
                </a:solidFill>
                <a:latin typeface="IBM Plex Mono"/>
                <a:ea typeface="IBM Plex Mono"/>
                <a:cs typeface="IBM Plex Mono"/>
                <a:sym typeface="IBM Plex Mono"/>
              </a:rPr>
              <a:t> (WCAG 1.3.2)</a:t>
            </a:r>
            <a:endParaRPr b="1" sz="1000"/>
          </a:p>
        </p:txBody>
      </p:sp>
      <p:pic>
        <p:nvPicPr>
          <p:cNvPr id="204" name="Google Shape;204;p31" title="IMG_1066.jpeg"/>
          <p:cNvPicPr preferRelativeResize="0"/>
          <p:nvPr/>
        </p:nvPicPr>
        <p:blipFill>
          <a:blip r:embed="rId3">
            <a:alphaModFix/>
          </a:blip>
          <a:stretch>
            <a:fillRect/>
          </a:stretch>
        </p:blipFill>
        <p:spPr>
          <a:xfrm>
            <a:off x="2819400" y="812050"/>
            <a:ext cx="6055652" cy="3788526"/>
          </a:xfrm>
          <a:prstGeom prst="rect">
            <a:avLst/>
          </a:prstGeom>
          <a:noFill/>
          <a:ln cap="flat" cmpd="sng" w="9525">
            <a:solidFill>
              <a:srgbClr val="F3F3F3"/>
            </a:solidFill>
            <a:prstDash val="solid"/>
            <a:round/>
            <a:headEnd len="sm" type="none" w="sm"/>
            <a:tailEnd len="sm" type="none" w="sm"/>
          </a:ln>
          <a:effectLst>
            <a:outerShdw algn="bl" blurRad="57150" dir="5400000" dist="19050" rotWithShape="0">
              <a:srgbClr val="000000">
                <a:alpha val="50000"/>
              </a:srgbClr>
            </a:outerShdw>
          </a:effectLst>
        </p:spPr>
      </p:pic>
      <p:sp>
        <p:nvSpPr>
          <p:cNvPr id="205" name="Google Shape;205;p31"/>
          <p:cNvSpPr txBox="1"/>
          <p:nvPr/>
        </p:nvSpPr>
        <p:spPr>
          <a:xfrm>
            <a:off x="219075" y="2077663"/>
            <a:ext cx="2276400" cy="12573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For those using standard HTML elements, consider tab and tab focus.</a:t>
            </a:r>
            <a:endParaRPr sz="1800">
              <a:solidFill>
                <a:schemeClr val="dk2"/>
              </a:solidFill>
              <a:latin typeface="Lora"/>
              <a:ea typeface="Lora"/>
              <a:cs typeface="Lora"/>
              <a:sym typeface="Lor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211" name="Google Shape;211;p32"/>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Adjustable timing </a:t>
            </a:r>
            <a:r>
              <a:rPr altLang="en" b="1" lang="en" sz="2100">
                <a:solidFill>
                  <a:schemeClr val="dk1"/>
                </a:solidFill>
                <a:latin typeface="IBM Plex Mono"/>
                <a:ea typeface="IBM Plex Mono"/>
                <a:cs typeface="IBM Plex Mono"/>
                <a:sym typeface="IBM Plex Mono"/>
              </a:rPr>
              <a:t>(WCAG 2.2.1)</a:t>
            </a:r>
            <a:endParaRPr b="1" sz="1000"/>
          </a:p>
        </p:txBody>
      </p:sp>
      <p:pic>
        <p:nvPicPr>
          <p:cNvPr id="212" name="Google Shape;212;p32" title="IMG_1070.jpeg"/>
          <p:cNvPicPr preferRelativeResize="0"/>
          <p:nvPr/>
        </p:nvPicPr>
        <p:blipFill>
          <a:blip r:embed="rId3">
            <a:alphaModFix/>
          </a:blip>
          <a:stretch>
            <a:fillRect/>
          </a:stretch>
        </p:blipFill>
        <p:spPr>
          <a:xfrm>
            <a:off x="3486150" y="1546775"/>
            <a:ext cx="5257800" cy="2224350"/>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
        <p:nvSpPr>
          <p:cNvPr id="213" name="Google Shape;213;p32"/>
          <p:cNvSpPr txBox="1"/>
          <p:nvPr/>
        </p:nvSpPr>
        <p:spPr>
          <a:xfrm>
            <a:off x="276225" y="2144600"/>
            <a:ext cx="2571900" cy="1028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Allow modification of timing or pausing of timed actions.</a:t>
            </a:r>
            <a:endParaRPr sz="1800">
              <a:solidFill>
                <a:schemeClr val="dk2"/>
              </a:solidFill>
              <a:latin typeface="Lora"/>
              <a:ea typeface="Lora"/>
              <a:cs typeface="Lora"/>
              <a:sym typeface="Lo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nvSpPr>
        <p:spPr>
          <a:xfrm>
            <a:off x="4885425" y="788400"/>
            <a:ext cx="3397800" cy="3566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Today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b="1" lang="en" sz="1800">
                <a:latin typeface="Lora"/>
                <a:ea typeface="Lora"/>
                <a:cs typeface="Lora"/>
                <a:sym typeface="Lora"/>
              </a:rPr>
              <a:t>&gt; Introduction</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lang="en" sz="1800">
                <a:solidFill>
                  <a:schemeClr val="dk1"/>
                </a:solidFill>
                <a:latin typeface="Lora"/>
                <a:ea typeface="Lora"/>
                <a:cs typeface="Lora"/>
                <a:sym typeface="Lora"/>
              </a:rPr>
              <a:t>Visual</a:t>
            </a:r>
            <a:r>
              <a:rPr altLang="en" lang="en" sz="1800">
                <a:solidFill>
                  <a:schemeClr val="dk1"/>
                </a:solidFill>
                <a:latin typeface="Lora"/>
                <a:ea typeface="Lora"/>
                <a:cs typeface="Lora"/>
                <a:sym typeface="Lora"/>
              </a:rPr>
              <a:t> Accessibility</a:t>
            </a:r>
            <a:endParaRPr sz="1800">
              <a:solidFill>
                <a:schemeClr val="dk1"/>
              </a:solidFill>
              <a:latin typeface="Lora"/>
              <a:ea typeface="Lora"/>
              <a:cs typeface="Lora"/>
              <a:sym typeface="Lora"/>
            </a:endParaRPr>
          </a:p>
          <a:p>
            <a:pPr algn="l" indent="0" lvl="0" marL="0" rtl="0">
              <a:spcBef>
                <a:spcPts val="0"/>
              </a:spcBef>
              <a:spcAft>
                <a:spcPts val="0"/>
              </a:spcAft>
              <a:buClr>
                <a:schemeClr val="dk1"/>
              </a:buClr>
              <a:buSzPts val="1100"/>
              <a:buFont typeface="Arial"/>
              <a:buNone/>
            </a:pPr>
            <a:r>
              <a:t/>
            </a:r>
            <a:endParaRPr sz="1800">
              <a:solidFill>
                <a:schemeClr val="dk1"/>
              </a:solidFill>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lang="en" sz="1800">
                <a:solidFill>
                  <a:schemeClr val="dk1"/>
                </a:solidFill>
                <a:latin typeface="Lora"/>
                <a:ea typeface="Lora"/>
                <a:cs typeface="Lora"/>
                <a:sym typeface="Lora"/>
              </a:rPr>
              <a:t>Group Activity</a:t>
            </a:r>
            <a:endParaRPr sz="1800">
              <a:solidFill>
                <a:schemeClr val="dk1"/>
              </a:solidFill>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Motor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Additional Resources</a:t>
            </a:r>
            <a:endParaRPr sz="1800">
              <a:latin typeface="Lora"/>
              <a:ea typeface="Lora"/>
              <a:cs typeface="Lora"/>
              <a:sym typeface="Lora"/>
            </a:endParaRPr>
          </a:p>
        </p:txBody>
      </p:sp>
      <p:pic>
        <p:nvPicPr>
          <p:cNvPr id="67" name="Google Shape;67;p15"/>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3"/>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219" name="Google Shape;219;p33"/>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Reading</a:t>
            </a:r>
            <a:endParaRPr b="1" sz="1000"/>
          </a:p>
        </p:txBody>
      </p:sp>
      <p:sp>
        <p:nvSpPr>
          <p:cNvPr id="220" name="Google Shape;220;p33"/>
          <p:cNvSpPr txBox="1"/>
          <p:nvPr/>
        </p:nvSpPr>
        <p:spPr>
          <a:xfrm>
            <a:off x="3286050" y="1919250"/>
            <a:ext cx="2571900" cy="13050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The reading for this </a:t>
            </a:r>
            <a:r>
              <a:rPr altLang="en" lang="en" sz="1800">
                <a:solidFill>
                  <a:schemeClr val="dk2"/>
                </a:solidFill>
                <a:latin typeface="Lora"/>
                <a:ea typeface="Lora"/>
                <a:cs typeface="Lora"/>
                <a:sym typeface="Lora"/>
              </a:rPr>
              <a:t>lecture</a:t>
            </a:r>
            <a:r>
              <a:rPr altLang="en" lang="en" sz="1800">
                <a:solidFill>
                  <a:schemeClr val="dk2"/>
                </a:solidFill>
                <a:latin typeface="Lora"/>
                <a:ea typeface="Lora"/>
                <a:cs typeface="Lora"/>
                <a:sym typeface="Lora"/>
              </a:rPr>
              <a:t> will include more info about motor impairment.</a:t>
            </a:r>
            <a:endParaRPr sz="1800">
              <a:solidFill>
                <a:schemeClr val="dk2"/>
              </a:solidFill>
              <a:latin typeface="Lora"/>
              <a:ea typeface="Lora"/>
              <a:cs typeface="Lora"/>
              <a:sym typeface="Lor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nvSpPr>
        <p:spPr>
          <a:xfrm>
            <a:off x="4896700" y="827850"/>
            <a:ext cx="3397800" cy="34878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Today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Introduction</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lang="en" sz="1800">
                <a:solidFill>
                  <a:schemeClr val="dk1"/>
                </a:solidFill>
                <a:latin typeface="Lora"/>
                <a:ea typeface="Lora"/>
                <a:cs typeface="Lora"/>
                <a:sym typeface="Lora"/>
              </a:rPr>
              <a:t>Visual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Group Activity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Motor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b="1" lang="en" sz="1800">
                <a:latin typeface="Lora"/>
                <a:ea typeface="Lora"/>
                <a:cs typeface="Lora"/>
                <a:sym typeface="Lora"/>
              </a:rPr>
              <a:t>&gt; Additional Resources</a:t>
            </a:r>
            <a:endParaRPr b="1" sz="1800">
              <a:latin typeface="Lora"/>
              <a:ea typeface="Lora"/>
              <a:cs typeface="Lora"/>
              <a:sym typeface="Lora"/>
            </a:endParaRPr>
          </a:p>
        </p:txBody>
      </p:sp>
      <p:pic>
        <p:nvPicPr>
          <p:cNvPr id="226" name="Google Shape;226;p34"/>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5"/>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232" name="Google Shape;232;p35"/>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Accessibility is a deep topic</a:t>
            </a:r>
            <a:endParaRPr b="1" sz="1000"/>
          </a:p>
        </p:txBody>
      </p:sp>
      <p:pic>
        <p:nvPicPr>
          <p:cNvPr id="233" name="Google Shape;233;p35"/>
          <p:cNvPicPr preferRelativeResize="0"/>
          <p:nvPr/>
        </p:nvPicPr>
        <p:blipFill>
          <a:blip r:embed="rId3">
            <a:alphaModFix/>
          </a:blip>
          <a:stretch>
            <a:fillRect/>
          </a:stretch>
        </p:blipFill>
        <p:spPr>
          <a:xfrm>
            <a:off x="247650" y="1290113"/>
            <a:ext cx="4114801" cy="2563276"/>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pic>
        <p:nvPicPr>
          <p:cNvPr id="234" name="Google Shape;234;p35"/>
          <p:cNvPicPr preferRelativeResize="0"/>
          <p:nvPr/>
        </p:nvPicPr>
        <p:blipFill>
          <a:blip r:embed="rId4">
            <a:alphaModFix/>
          </a:blip>
          <a:stretch>
            <a:fillRect/>
          </a:stretch>
        </p:blipFill>
        <p:spPr>
          <a:xfrm>
            <a:off x="4572000" y="1546224"/>
            <a:ext cx="4267200" cy="2051050"/>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6"/>
          <p:cNvSpPr txBox="1"/>
          <p:nvPr/>
        </p:nvSpPr>
        <p:spPr>
          <a:xfrm>
            <a:off x="642950" y="902375"/>
            <a:ext cx="7805400" cy="3789900"/>
          </a:xfrm>
          <a:prstGeom prst="rect">
            <a:avLst/>
          </a:prstGeom>
          <a:noFill/>
          <a:ln>
            <a:noFill/>
          </a:ln>
        </p:spPr>
        <p:txBody>
          <a:bodyPr anchor="t" anchorCtr="0" bIns="91425" lIns="91425" numCol="1" rIns="91425" spcFirstLastPara="1" tIns="91425" wrap="square">
            <a:noAutofit/>
          </a:bodyPr>
          <a:lstStyle/>
          <a:p>
            <a:pPr algn="l" indent="-282575" lvl="0" marL="457200" rtl="0">
              <a:lnSpc>
                <a:spcPct val="115000"/>
              </a:lnSpc>
              <a:spcBef>
                <a:spcPts val="800"/>
              </a:spcBef>
              <a:spcAft>
                <a:spcPts val="0"/>
              </a:spcAft>
              <a:buClr>
                <a:srgbClr val="333333"/>
              </a:buClr>
              <a:buSzPts val="850"/>
              <a:buChar char="●"/>
            </a:pPr>
            <a:r>
              <a:rPr altLang="en" lang="en" sz="850">
                <a:solidFill>
                  <a:srgbClr val="333333"/>
                </a:solidFill>
                <a:highlight>
                  <a:srgbClr val="FFFFFF"/>
                </a:highlight>
              </a:rPr>
              <a:t>A. Shatov, "White Digital Device at 12 00," Unsplash, 2021. Available: </a:t>
            </a:r>
            <a:r>
              <a:rPr altLang="en" lang="en" sz="850" u="sng">
                <a:solidFill>
                  <a:srgbClr val="1010F0"/>
                </a:solidFill>
                <a:highlight>
                  <a:srgbClr val="FFFFFF"/>
                </a:highlight>
                <a:hlinkClick r:id="rId3">
                  <a:extLst>
                    <a:ext uri="{A12FA001-AC4F-418D-AE19-62706E023703}">
                      <ahyp:hlinkClr val="tx"/>
                    </a:ext>
                  </a:extLst>
                </a:hlinkClick>
              </a:rPr>
              <a:t>https://unsplash.com/photos/white-digital-device-at-12-00-DHl49oyrn7Y</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M. Brown, "Making Games Better for Gamers with Colourblindness &amp; Low Vision | Designing for Disability," Game Maker's Toolkit, 2018. Available: </a:t>
            </a:r>
            <a:r>
              <a:rPr altLang="en" lang="en" sz="850" u="sng">
                <a:solidFill>
                  <a:srgbClr val="1010F0"/>
                </a:solidFill>
                <a:highlight>
                  <a:srgbClr val="FFFFFF"/>
                </a:highlight>
                <a:hlinkClick r:id="rId4">
                  <a:extLst>
                    <a:ext uri="{A12FA001-AC4F-418D-AE19-62706E023703}">
                      <ahyp:hlinkClr val="tx"/>
                    </a:ext>
                  </a:extLst>
                </a:hlinkClick>
              </a:rPr>
              <a:t>https://www.youtube.com/watch?v=xrqdU4cZaLw</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WAI, "WCAG 2 Overview," W3C, 2025. Available: </a:t>
            </a:r>
            <a:r>
              <a:rPr altLang="en" lang="en" sz="850" u="sng">
                <a:solidFill>
                  <a:srgbClr val="1010F0"/>
                </a:solidFill>
                <a:highlight>
                  <a:srgbClr val="FFFFFF"/>
                </a:highlight>
                <a:hlinkClick r:id="rId5">
                  <a:extLst>
                    <a:ext uri="{A12FA001-AC4F-418D-AE19-62706E023703}">
                      <ahyp:hlinkClr val="tx"/>
                    </a:ext>
                  </a:extLst>
                </a:hlinkClick>
              </a:rPr>
              <a:t>https://www.w3.org/WAI/standards-guidelines/wcag/</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Blackwell, "The Curb-Cut Effect," SSIR, 2017. Available: </a:t>
            </a:r>
            <a:r>
              <a:rPr altLang="en" lang="en" sz="850" u="sng">
                <a:solidFill>
                  <a:srgbClr val="1010F0"/>
                </a:solidFill>
                <a:highlight>
                  <a:srgbClr val="FFFFFF"/>
                </a:highlight>
                <a:hlinkClick r:id="rId6">
                  <a:extLst>
                    <a:ext uri="{A12FA001-AC4F-418D-AE19-62706E023703}">
                      <ahyp:hlinkClr val="tx"/>
                    </a:ext>
                  </a:extLst>
                </a:hlinkClick>
              </a:rPr>
              <a:t>https://ssir.org/articles/entry/the_curb_cut_effect</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Larea, "Color," The Noun Project, 2024. Available: </a:t>
            </a:r>
            <a:r>
              <a:rPr altLang="en" lang="en" sz="850" u="sng">
                <a:solidFill>
                  <a:srgbClr val="1010F0"/>
                </a:solidFill>
                <a:highlight>
                  <a:srgbClr val="FFFFFF"/>
                </a:highlight>
                <a:hlinkClick r:id="rId7">
                  <a:extLst>
                    <a:ext uri="{A12FA001-AC4F-418D-AE19-62706E023703}">
                      <ahyp:hlinkClr val="tx"/>
                    </a:ext>
                  </a:extLst>
                </a:hlinkClick>
              </a:rPr>
              <a:t>https://thenounproject.com/icon/color-7309833/</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Alvida, "Glasses," The Noun Project, 2025. Available: </a:t>
            </a:r>
            <a:r>
              <a:rPr altLang="en" lang="en" sz="850" u="sng">
                <a:solidFill>
                  <a:srgbClr val="1010F0"/>
                </a:solidFill>
                <a:highlight>
                  <a:srgbClr val="FFFFFF"/>
                </a:highlight>
                <a:hlinkClick r:id="rId8">
                  <a:extLst>
                    <a:ext uri="{A12FA001-AC4F-418D-AE19-62706E023703}">
                      <ahyp:hlinkClr val="tx"/>
                    </a:ext>
                  </a:extLst>
                </a:hlinkClick>
              </a:rPr>
              <a:t>https://thenounproject.com/icon/glasses-7656753/</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R. Romadoni, "Blind," The Noun Project, 2025. Available: </a:t>
            </a:r>
            <a:r>
              <a:rPr altLang="en" lang="en" sz="850" u="sng">
                <a:solidFill>
                  <a:srgbClr val="1010F0"/>
                </a:solidFill>
                <a:highlight>
                  <a:srgbClr val="FFFFFF"/>
                </a:highlight>
                <a:hlinkClick r:id="rId9">
                  <a:extLst>
                    <a:ext uri="{A12FA001-AC4F-418D-AE19-62706E023703}">
                      <ahyp:hlinkClr val="tx"/>
                    </a:ext>
                  </a:extLst>
                </a:hlinkClick>
              </a:rPr>
              <a:t>https://thenounproject.com/icon/blind-7616838/</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Pottinger, "Income Gaps," Income Gaps Project, 2025. Available: </a:t>
            </a:r>
            <a:r>
              <a:rPr altLang="en" lang="en" sz="850" u="sng">
                <a:solidFill>
                  <a:srgbClr val="1010F0"/>
                </a:solidFill>
                <a:highlight>
                  <a:srgbClr val="FFFFFF"/>
                </a:highlight>
                <a:hlinkClick r:id="rId10">
                  <a:extLst>
                    <a:ext uri="{A12FA001-AC4F-418D-AE19-62706E023703}">
                      <ahyp:hlinkClr val="tx"/>
                    </a:ext>
                  </a:extLst>
                </a:hlinkClick>
              </a:rPr>
              <a:t>https://incomegaps.com/</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Pottinger, R. Geyer, N. Biyani, C. Martinez, N. Nathan, M. Morse, M. de Bruyn, C. Boettiger, E. Baker, K. Koy, and D. McCauley, "Global Plastics AI Policy Tool," University of California, 2024. Available: </a:t>
            </a:r>
            <a:r>
              <a:rPr altLang="en" lang="en" sz="850" u="sng">
                <a:solidFill>
                  <a:srgbClr val="1010F0"/>
                </a:solidFill>
                <a:highlight>
                  <a:srgbClr val="FFFFFF"/>
                </a:highlight>
                <a:hlinkClick r:id="rId11">
                  <a:extLst>
                    <a:ext uri="{A12FA001-AC4F-418D-AE19-62706E023703}">
                      <ahyp:hlinkClr val="tx"/>
                    </a:ext>
                  </a:extLst>
                </a:hlinkClick>
              </a:rPr>
              <a:t>https://global-plastics-tool.org/</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Pottinger, R. Geyer, N. Biyani, C. Martinez, N. Nathan, M, Morse, C. Liu, S. Hu, M. de Bruyn, C. Boettiger, E. Baker, and D. McCauley, "Pathways to reduce global plastic waste mismanagement and greenhouse gas emissions by 2050," Science, 2024. doi: </a:t>
            </a:r>
            <a:r>
              <a:rPr altLang="en" lang="en" sz="850" u="sng">
                <a:solidFill>
                  <a:srgbClr val="1010F0"/>
                </a:solidFill>
                <a:highlight>
                  <a:srgbClr val="FFFFFF"/>
                </a:highlight>
                <a:hlinkClick r:id="rId12">
                  <a:extLst>
                    <a:ext uri="{A12FA001-AC4F-418D-AE19-62706E023703}">
                      <ahyp:hlinkClr val="tx"/>
                    </a:ext>
                  </a:extLst>
                </a:hlinkClick>
              </a:rPr>
              <a:t>10.1126/science.adr3837</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WebAIM, "Contrast Checker," Utah State University. Available: </a:t>
            </a:r>
            <a:r>
              <a:rPr altLang="en" lang="en" sz="850" u="sng">
                <a:solidFill>
                  <a:srgbClr val="1010F0"/>
                </a:solidFill>
                <a:highlight>
                  <a:srgbClr val="FFFFFF"/>
                </a:highlight>
                <a:hlinkClick r:id="rId13">
                  <a:extLst>
                    <a:ext uri="{A12FA001-AC4F-418D-AE19-62706E023703}">
                      <ahyp:hlinkClr val="tx"/>
                    </a:ext>
                  </a:extLst>
                </a:hlinkClick>
              </a:rPr>
              <a:t>https://webaim.org/resources/contrastchecker/</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Pottinger, L. Connor, B. Guzder-Williams, M. Weltman-Fahs, N. Gondek, and T. Bowles, "Climate-driven doubling of U.S. maize loss probability: Interactive simulation with neural network Monte Carlo," JDSSV, 2025. doi: </a:t>
            </a:r>
            <a:r>
              <a:rPr altLang="en" lang="en" sz="850" u="sng">
                <a:solidFill>
                  <a:srgbClr val="1010F0"/>
                </a:solidFill>
                <a:highlight>
                  <a:srgbClr val="FFFFFF"/>
                </a:highlight>
                <a:hlinkClick r:id="rId14">
                  <a:extLst>
                    <a:ext uri="{A12FA001-AC4F-418D-AE19-62706E023703}">
                      <ahyp:hlinkClr val="tx"/>
                    </a:ext>
                  </a:extLst>
                </a:hlinkClick>
              </a:rPr>
              <a:t>10.52933/jdssv.v5i3.134</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E. Purnomo, "Target," The Noun Project, 2022. Available: </a:t>
            </a:r>
            <a:r>
              <a:rPr altLang="en" lang="en" sz="850" u="sng">
                <a:solidFill>
                  <a:srgbClr val="1010F0"/>
                </a:solidFill>
                <a:highlight>
                  <a:srgbClr val="FFFFFF"/>
                </a:highlight>
                <a:hlinkClick r:id="rId15">
                  <a:extLst>
                    <a:ext uri="{A12FA001-AC4F-418D-AE19-62706E023703}">
                      <ahyp:hlinkClr val="tx"/>
                    </a:ext>
                  </a:extLst>
                </a:hlinkClick>
              </a:rPr>
              <a:t>https://thenounproject.com/icon/target-4642615/</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P. Octaviani, "Keyboard," The Noun Project, 2023. Available: </a:t>
            </a:r>
            <a:r>
              <a:rPr altLang="en" lang="en" sz="850" u="sng">
                <a:solidFill>
                  <a:srgbClr val="1010F0"/>
                </a:solidFill>
                <a:highlight>
                  <a:srgbClr val="FFFFFF"/>
                </a:highlight>
                <a:hlinkClick r:id="rId16">
                  <a:extLst>
                    <a:ext uri="{A12FA001-AC4F-418D-AE19-62706E023703}">
                      <ahyp:hlinkClr val="tx"/>
                    </a:ext>
                  </a:extLst>
                </a:hlinkClick>
              </a:rPr>
              <a:t>https://thenounproject.com/icon/keyboard-5600882/</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Alzam, "Speed," The Noun Project, 2022. Available: </a:t>
            </a:r>
            <a:r>
              <a:rPr altLang="en" lang="en" sz="850" u="sng">
                <a:solidFill>
                  <a:srgbClr val="1010F0"/>
                </a:solidFill>
                <a:highlight>
                  <a:srgbClr val="FFFFFF"/>
                </a:highlight>
                <a:hlinkClick r:id="rId17">
                  <a:extLst>
                    <a:ext uri="{A12FA001-AC4F-418D-AE19-62706E023703}">
                      <ahyp:hlinkClr val="tx"/>
                    </a:ext>
                  </a:extLst>
                </a:hlinkClick>
              </a:rPr>
              <a:t>https://thenounproject.com/icon/speed-4573076/</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A. Pottinger and Sketchingpy Contributors, "Sketchingpy," Sketchingpy Project, 2025. Available: </a:t>
            </a:r>
            <a:r>
              <a:rPr altLang="en" lang="en" sz="850" u="sng">
                <a:solidFill>
                  <a:srgbClr val="1010F0"/>
                </a:solidFill>
                <a:highlight>
                  <a:srgbClr val="FFFFFF"/>
                </a:highlight>
                <a:hlinkClick r:id="rId18">
                  <a:extLst>
                    <a:ext uri="{A12FA001-AC4F-418D-AE19-62706E023703}">
                      <ahyp:hlinkClr val="tx"/>
                    </a:ext>
                  </a:extLst>
                </a:hlinkClick>
              </a:rPr>
              <a:t>https://sketchingpy.org/</a:t>
            </a:r>
            <a:endParaRPr sz="850" u="sng">
              <a:solidFill>
                <a:srgbClr val="1010F0"/>
              </a:solidFill>
              <a:highlight>
                <a:srgbClr val="FFFFFF"/>
              </a:highlight>
            </a:endParaRPr>
          </a:p>
          <a:p>
            <a:pPr algn="l" indent="-282575" lvl="0" marL="457200" rtl="0">
              <a:lnSpc>
                <a:spcPct val="115000"/>
              </a:lnSpc>
              <a:spcBef>
                <a:spcPts val="0"/>
              </a:spcBef>
              <a:spcAft>
                <a:spcPts val="0"/>
              </a:spcAft>
              <a:buClr>
                <a:srgbClr val="333333"/>
              </a:buClr>
              <a:buSzPts val="850"/>
              <a:buChar char="●"/>
            </a:pPr>
            <a:r>
              <a:rPr altLang="en" lang="en" sz="850">
                <a:solidFill>
                  <a:srgbClr val="333333"/>
                </a:solidFill>
                <a:highlight>
                  <a:srgbClr val="FFFFFF"/>
                </a:highlight>
              </a:rPr>
              <a:t>WebAIM, "WebAIM's WCAG 2 Checklist," Utah State University. Available: </a:t>
            </a:r>
            <a:r>
              <a:rPr altLang="en" lang="en" sz="850" u="sng">
                <a:solidFill>
                  <a:srgbClr val="1010F0"/>
                </a:solidFill>
                <a:highlight>
                  <a:srgbClr val="FFFFFF"/>
                </a:highlight>
                <a:hlinkClick r:id="rId19">
                  <a:extLst>
                    <a:ext uri="{A12FA001-AC4F-418D-AE19-62706E023703}">
                      <ahyp:hlinkClr val="tx"/>
                    </a:ext>
                  </a:extLst>
                </a:hlinkClick>
              </a:rPr>
              <a:t>https://webaim.org/resources/contrastchecker/</a:t>
            </a:r>
            <a:endParaRPr sz="1000">
              <a:solidFill>
                <a:schemeClr val="dk1"/>
              </a:solidFill>
              <a:latin typeface="Lora"/>
              <a:ea typeface="Lora"/>
              <a:cs typeface="Lora"/>
              <a:sym typeface="Lora"/>
            </a:endParaRPr>
          </a:p>
        </p:txBody>
      </p:sp>
      <p:sp>
        <p:nvSpPr>
          <p:cNvPr id="240" name="Google Shape;240;p36"/>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241" name="Google Shape;241;p36"/>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Works cited</a:t>
            </a:r>
            <a:endParaRPr b="1" sz="1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7"/>
          <p:cNvPicPr preferRelativeResize="0"/>
          <p:nvPr/>
        </p:nvPicPr>
        <p:blipFill>
          <a:blip r:embed="rId3">
            <a:alphaModFix/>
          </a:blip>
          <a:stretch>
            <a:fillRect/>
          </a:stretch>
        </p:blipFill>
        <p:spPr>
          <a:xfrm>
            <a:off x="2421563" y="2238025"/>
            <a:ext cx="4300876" cy="667450"/>
          </a:xfrm>
          <a:prstGeom prst="rect">
            <a:avLst/>
          </a:prstGeom>
          <a:noFill/>
          <a:ln>
            <a:noFill/>
          </a:ln>
          <a:effectLst>
            <a:outerShdw algn="bl" blurRad="57150" dir="5400000" dist="19050" rotWithShape="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73" name="Google Shape;73;p16"/>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Starting with games</a:t>
            </a:r>
            <a:endParaRPr b="1" sz="1000"/>
          </a:p>
        </p:txBody>
      </p:sp>
      <p:pic>
        <p:nvPicPr>
          <p:cNvPr descr="🔴 Get bonus content by supporting Game Maker’s Toolkit - https://gamemakerstoolkit.com/support/ 🔴  Video games are for everyone. But disabled people can be left out if developers don’t consider their needs. In this series of videos, I’ll be sharing guidelines and best practices for making games more accessible to a wide range of disabilities. This time, I’m looking at design choices and menu options that will affect those who are colourblind or have low vision.   Resources  Game accessibility guidelines http://gameaccessibilityguidelines.com  Color Oracle https://colororacle.org  Sim Daltonism https://michelf.ca/projects/sim-daltonism/  Colourblind Simulator - Unity https://www.alanzucconi.com/2015/12/16/color-blindness/  Colourblind Simulator - Game Maker https://marketplace.yoyogames.com/assets/486/color-blindness-simulation  Guidelines for Building Blind-Accessible Computer Games http://www.blindcomputergames.com/guidelines/guidelines.html  Screenreader support on Xbox One (video) https://channel9.msdn.com/Events/GDC/GDC-2017/GDC2017-009  Accessibility on iOS https://developer.apple.com/library/archive/documentation/UserExperience/Conceptual/iPhoneAccessibility/Introduction/Introduction.html  Accessibility on Android https://material.io/design/usability/accessibility.html#understanding-accessibility  Games shown in this episode (in order of appearance)  Half-Life 2 (Valve Corporation, 2004) Hue (Fiddlesticks Games, 2016) God of War (Santa Monica Studio, 2018) Cuphead (Studio MDHR, 2017) BioShock 2 (2K Marin, 2010) DOOM (id Software, 2016) Tom Clancy's Rainbow Six Siege (Ubisoft Montreal, 2015) Super Smash Bros. for Wii U (Sora, 2014) Fortnite (Epic Games, 2017) ReCore (Armature Studio, 2016) ChromaGun (Pixel Maniacs, 2015) Into the Breach (Subset Games, 2018) Battlefield 1 (EA DICE, 2016) Call of Duty: Modern Warfare 3 (Infinity Ward, 2011) The Spectrum Retreat (Dan Smith Studios, 2018) Rocket League (Psyonix, 2015) Pyre (Supergiant Games, 2017) Overwatch (Blizzard Entertainment, 2016) Splatoon 2 (Nintendo, 2017) Dead Rising (Capcom, 2006) Kirby's Epic Yarn (Good-Feel, 2010) Life Is Strange: Before the Storm (Deck Nine, 2017) Yakuza 0 (Sega, 2017) Invisible, Inc. (Klei Entertainment, 2015) Monster Hunter: World (Capcom, 2018) Borderlands: The Pre-Sequel (Gearbox Software, 2014) Assassin's Creed: Origins (Ubisoft Montreal, 2017) Alien: Isolation (The Creative Assembly, 2014) Kingdom Come: Deliverance (Warhorse Studios, 2018) Gone Home (Fulbright, 2013) The Awesome Adventures of Captain Spirit (Dontnod Entertainment, 2018) Street Fighter IV (Capcom, 2008) Shoot 1UP (Mommy’s Best Games, 2010) Mortal Kombat X (NetherRealm Studios, 2015) Injustice: Gods Among Us (NetherRealm Studios, 2013) Killer Instinct (Double Helix Games, 2013) Skullgirls (Reverge Labs, 2012) Hearthstone (Blizzard Entertainment, 2014) Dream Daddy: A Dad Dating Simulator (Game Grumps, 2017) Semblance (Nyamakop, 2018) Transformers: Devastation (Platinum Games, 2015)  Music used in this episode  Puzzle Pieces, Lee Rosevere  Substory Theme A (Yakuza 0) Free Roam Theme (Life is Strange: Farewell) Zen 4 (Life is Strange: Farewell) Dynamic Theme Music (Life is Strange: Before the Storm)  k. Part 2 - 01 untitled 1, animeistrash  Contribute translated subtitles - https://amara.org/v/C3BE8/" id="74" name="Google Shape;74;p16" title="Making Games Better for Gamers with Colourblindness &amp; Low Vision | Designing for Disability">
            <a:hlinkClick r:id="rId3"/>
          </p:cNvPr>
          <p:cNvPicPr preferRelativeResize="0"/>
          <p:nvPr/>
        </p:nvPicPr>
        <p:blipFill>
          <a:blip r:embed="rId4">
            <a:alphaModFix/>
          </a:blip>
          <a:stretch>
            <a:fillRect/>
          </a:stretch>
        </p:blipFill>
        <p:spPr>
          <a:xfrm>
            <a:off x="847150" y="716075"/>
            <a:ext cx="7449700" cy="4190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80" name="Google Shape;80;p17"/>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When working in web, there are clear guidelines</a:t>
            </a:r>
            <a:endParaRPr b="1" sz="1000"/>
          </a:p>
        </p:txBody>
      </p:sp>
      <p:pic>
        <p:nvPicPr>
          <p:cNvPr id="81" name="Google Shape;81;p17"/>
          <p:cNvPicPr preferRelativeResize="0"/>
          <p:nvPr/>
        </p:nvPicPr>
        <p:blipFill>
          <a:blip r:embed="rId3">
            <a:alphaModFix/>
          </a:blip>
          <a:stretch>
            <a:fillRect/>
          </a:stretch>
        </p:blipFill>
        <p:spPr>
          <a:xfrm>
            <a:off x="152400" y="750550"/>
            <a:ext cx="8839200" cy="424856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87" name="Google Shape;87;p18"/>
          <p:cNvSpPr txBox="1"/>
          <p:nvPr/>
        </p:nvSpPr>
        <p:spPr>
          <a:xfrm>
            <a:off x="0" y="0"/>
            <a:ext cx="9020100" cy="5118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Accessibility is good for everyone</a:t>
            </a:r>
            <a:endParaRPr b="1" sz="1000"/>
          </a:p>
        </p:txBody>
      </p:sp>
      <p:pic>
        <p:nvPicPr>
          <p:cNvPr id="88" name="Google Shape;88;p18"/>
          <p:cNvPicPr preferRelativeResize="0"/>
          <p:nvPr/>
        </p:nvPicPr>
        <p:blipFill>
          <a:blip r:embed="rId3">
            <a:alphaModFix/>
          </a:blip>
          <a:stretch>
            <a:fillRect/>
          </a:stretch>
        </p:blipFill>
        <p:spPr>
          <a:xfrm>
            <a:off x="2090700" y="1049938"/>
            <a:ext cx="4838699" cy="3615125"/>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nvSpPr>
        <p:spPr>
          <a:xfrm>
            <a:off x="4896700" y="827850"/>
            <a:ext cx="3397800" cy="34878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b="1" lang="en" sz="2500">
                <a:latin typeface="IBM Plex Mono"/>
                <a:ea typeface="IBM Plex Mono"/>
                <a:cs typeface="IBM Plex Mono"/>
                <a:sym typeface="IBM Plex Mono"/>
              </a:rPr>
              <a:t>Today</a:t>
            </a:r>
            <a:endParaRPr b="1" sz="2500">
              <a:solidFill>
                <a:srgbClr val="000000"/>
              </a:solidFill>
              <a:latin typeface="IBM Plex Mono"/>
              <a:ea typeface="IBM Plex Mono"/>
              <a:cs typeface="IBM Plex Mono"/>
              <a:sym typeface="IBM Plex Mono"/>
            </a:endParaRPr>
          </a:p>
          <a:p>
            <a:pPr algn="l" indent="0" lvl="0" marL="0" rtl="0">
              <a:spcBef>
                <a:spcPts val="0"/>
              </a:spcBef>
              <a:spcAft>
                <a:spcPts val="0"/>
              </a:spcAft>
              <a:buNone/>
            </a:pPr>
            <a:r>
              <a:t/>
            </a:r>
            <a:endParaRPr sz="2500">
              <a:solidFill>
                <a:srgbClr val="000000"/>
              </a:solidFill>
              <a:latin typeface="IBM Plex Mono"/>
              <a:ea typeface="IBM Plex Mono"/>
              <a:cs typeface="IBM Plex Mono"/>
              <a:sym typeface="IBM Plex Mono"/>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Introduction</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chemeClr val="dk1"/>
              </a:buClr>
              <a:buSzPts val="1100"/>
              <a:buFont typeface="Arial"/>
              <a:buNone/>
            </a:pPr>
            <a:r>
              <a:rPr altLang="en" b="1" lang="en" sz="1800">
                <a:solidFill>
                  <a:schemeClr val="dk1"/>
                </a:solidFill>
                <a:latin typeface="Lora"/>
                <a:ea typeface="Lora"/>
                <a:cs typeface="Lora"/>
                <a:sym typeface="Lora"/>
              </a:rPr>
              <a:t>&gt; </a:t>
            </a:r>
            <a:r>
              <a:rPr altLang="en" b="1" lang="en" sz="1800">
                <a:solidFill>
                  <a:schemeClr val="dk1"/>
                </a:solidFill>
                <a:latin typeface="Lora"/>
                <a:ea typeface="Lora"/>
                <a:cs typeface="Lora"/>
                <a:sym typeface="Lora"/>
              </a:rPr>
              <a:t>Visual Accessibility</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b="1"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Group Activity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Motor Accessibility</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t/>
            </a:r>
            <a:endParaRPr sz="1800">
              <a:latin typeface="Lora"/>
              <a:ea typeface="Lora"/>
              <a:cs typeface="Lora"/>
              <a:sym typeface="Lora"/>
            </a:endParaRPr>
          </a:p>
          <a:p>
            <a:pPr algn="l" indent="0" lvl="0" marL="0" rtl="0">
              <a:spcBef>
                <a:spcPts val="0"/>
              </a:spcBef>
              <a:spcAft>
                <a:spcPts val="0"/>
              </a:spcAft>
              <a:buClr>
                <a:srgbClr val="000000"/>
              </a:buClr>
              <a:buSzPts val="1100"/>
              <a:buFont typeface="Arial"/>
              <a:buNone/>
            </a:pPr>
            <a:r>
              <a:rPr altLang="en" lang="en" sz="1800">
                <a:latin typeface="Lora"/>
                <a:ea typeface="Lora"/>
                <a:cs typeface="Lora"/>
                <a:sym typeface="Lora"/>
              </a:rPr>
              <a:t>Additional Resources</a:t>
            </a:r>
            <a:endParaRPr sz="1800">
              <a:latin typeface="Lora"/>
              <a:ea typeface="Lora"/>
              <a:cs typeface="Lora"/>
              <a:sym typeface="Lora"/>
            </a:endParaRPr>
          </a:p>
        </p:txBody>
      </p:sp>
      <p:pic>
        <p:nvPicPr>
          <p:cNvPr id="94" name="Google Shape;94;p19"/>
          <p:cNvPicPr preferRelativeResize="0"/>
          <p:nvPr/>
        </p:nvPicPr>
        <p:blipFill rotWithShape="1">
          <a:blip r:embed="rId3">
            <a:alphaModFix/>
          </a:blip>
          <a:srcRect b="12734" l="0" r="0" t="16946"/>
          <a:stretch/>
        </p:blipFill>
        <p:spPr>
          <a:xfrm>
            <a:off x="5" y="0"/>
            <a:ext cx="4113194"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00" name="Google Shape;100;p20"/>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Visual accessibility at a high level</a:t>
            </a:r>
            <a:endParaRPr b="1" sz="1000"/>
          </a:p>
        </p:txBody>
      </p:sp>
      <p:grpSp>
        <p:nvGrpSpPr>
          <p:cNvPr id="101" name="Google Shape;101;p20"/>
          <p:cNvGrpSpPr/>
          <p:nvPr/>
        </p:nvGrpSpPr>
        <p:grpSpPr>
          <a:xfrm>
            <a:off x="209550" y="1665188"/>
            <a:ext cx="1855800" cy="3097263"/>
            <a:chOff x="209550" y="1665188"/>
            <a:chExt cx="1855800" cy="3097263"/>
          </a:xfrm>
        </p:grpSpPr>
        <p:pic>
          <p:nvPicPr>
            <p:cNvPr id="102" name="Google Shape;102;p20"/>
            <p:cNvPicPr preferRelativeResize="0"/>
            <p:nvPr/>
          </p:nvPicPr>
          <p:blipFill>
            <a:blip r:embed="rId3">
              <a:alphaModFix/>
            </a:blip>
            <a:stretch>
              <a:fillRect/>
            </a:stretch>
          </p:blipFill>
          <p:spPr>
            <a:xfrm>
              <a:off x="457950" y="1665188"/>
              <a:ext cx="1359000" cy="1359000"/>
            </a:xfrm>
            <a:prstGeom prst="rect">
              <a:avLst/>
            </a:prstGeom>
            <a:noFill/>
            <a:ln>
              <a:noFill/>
            </a:ln>
          </p:spPr>
        </p:pic>
        <p:sp>
          <p:nvSpPr>
            <p:cNvPr id="103" name="Google Shape;103;p20"/>
            <p:cNvSpPr txBox="1"/>
            <p:nvPr/>
          </p:nvSpPr>
          <p:spPr>
            <a:xfrm>
              <a:off x="209550" y="3209925"/>
              <a:ext cx="1855800" cy="7239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Color Deficiency</a:t>
              </a:r>
              <a:endParaRPr sz="1800">
                <a:solidFill>
                  <a:schemeClr val="dk2"/>
                </a:solidFill>
                <a:latin typeface="Lora"/>
                <a:ea typeface="Lora"/>
                <a:cs typeface="Lora"/>
                <a:sym typeface="Lora"/>
              </a:endParaRPr>
            </a:p>
          </p:txBody>
        </p:sp>
        <p:sp>
          <p:nvSpPr>
            <p:cNvPr id="104" name="Google Shape;104;p20"/>
            <p:cNvSpPr txBox="1"/>
            <p:nvPr/>
          </p:nvSpPr>
          <p:spPr>
            <a:xfrm>
              <a:off x="209550" y="4119550"/>
              <a:ext cx="1855800" cy="6429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a:solidFill>
                    <a:schemeClr val="dk2"/>
                  </a:solidFill>
                  <a:latin typeface="Lora"/>
                  <a:ea typeface="Lora"/>
                  <a:cs typeface="Lora"/>
                  <a:sym typeface="Lora"/>
                </a:rPr>
                <a:t>May have </a:t>
              </a:r>
              <a:r>
                <a:rPr altLang="en" lang="en">
                  <a:solidFill>
                    <a:schemeClr val="dk2"/>
                  </a:solidFill>
                  <a:latin typeface="Lora"/>
                  <a:ea typeface="Lora"/>
                  <a:cs typeface="Lora"/>
                  <a:sym typeface="Lora"/>
                </a:rPr>
                <a:t>contrast</a:t>
              </a:r>
              <a:r>
                <a:rPr altLang="en" lang="en">
                  <a:solidFill>
                    <a:schemeClr val="dk2"/>
                  </a:solidFill>
                  <a:latin typeface="Lora"/>
                  <a:ea typeface="Lora"/>
                  <a:cs typeface="Lora"/>
                  <a:sym typeface="Lora"/>
                </a:rPr>
                <a:t> settings enabled</a:t>
              </a:r>
              <a:endParaRPr>
                <a:solidFill>
                  <a:schemeClr val="dk2"/>
                </a:solidFill>
                <a:latin typeface="Lora"/>
                <a:ea typeface="Lora"/>
                <a:cs typeface="Lora"/>
                <a:sym typeface="Lora"/>
              </a:endParaRPr>
            </a:p>
          </p:txBody>
        </p:sp>
      </p:grpSp>
      <p:grpSp>
        <p:nvGrpSpPr>
          <p:cNvPr id="105" name="Google Shape;105;p20"/>
          <p:cNvGrpSpPr/>
          <p:nvPr/>
        </p:nvGrpSpPr>
        <p:grpSpPr>
          <a:xfrm>
            <a:off x="3374138" y="1317538"/>
            <a:ext cx="2054324" cy="3444913"/>
            <a:chOff x="3374138" y="1317538"/>
            <a:chExt cx="2054324" cy="3444913"/>
          </a:xfrm>
        </p:grpSpPr>
        <p:pic>
          <p:nvPicPr>
            <p:cNvPr id="106" name="Google Shape;106;p20"/>
            <p:cNvPicPr preferRelativeResize="0"/>
            <p:nvPr/>
          </p:nvPicPr>
          <p:blipFill>
            <a:blip r:embed="rId4">
              <a:alphaModFix/>
            </a:blip>
            <a:stretch>
              <a:fillRect/>
            </a:stretch>
          </p:blipFill>
          <p:spPr>
            <a:xfrm>
              <a:off x="3374138" y="1317538"/>
              <a:ext cx="2054324" cy="2054324"/>
            </a:xfrm>
            <a:prstGeom prst="rect">
              <a:avLst/>
            </a:prstGeom>
            <a:noFill/>
            <a:ln>
              <a:noFill/>
            </a:ln>
          </p:spPr>
        </p:pic>
        <p:sp>
          <p:nvSpPr>
            <p:cNvPr id="107" name="Google Shape;107;p20"/>
            <p:cNvSpPr txBox="1"/>
            <p:nvPr/>
          </p:nvSpPr>
          <p:spPr>
            <a:xfrm>
              <a:off x="3473400" y="3209925"/>
              <a:ext cx="1855800" cy="7239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Low</a:t>
              </a:r>
              <a:endParaRPr sz="1800">
                <a:solidFill>
                  <a:schemeClr val="dk2"/>
                </a:solidFill>
                <a:latin typeface="Lora"/>
                <a:ea typeface="Lora"/>
                <a:cs typeface="Lora"/>
                <a:sym typeface="Lora"/>
              </a:endParaRPr>
            </a:p>
            <a:p>
              <a:pPr algn="ctr" indent="0" lvl="0" marL="0" rtl="0">
                <a:spcBef>
                  <a:spcPts val="0"/>
                </a:spcBef>
                <a:spcAft>
                  <a:spcPts val="0"/>
                </a:spcAft>
                <a:buNone/>
              </a:pPr>
              <a:r>
                <a:rPr altLang="en" lang="en" sz="1800">
                  <a:solidFill>
                    <a:schemeClr val="dk2"/>
                  </a:solidFill>
                  <a:latin typeface="Lora"/>
                  <a:ea typeface="Lora"/>
                  <a:cs typeface="Lora"/>
                  <a:sym typeface="Lora"/>
                </a:rPr>
                <a:t>Vision</a:t>
              </a:r>
              <a:endParaRPr sz="1800">
                <a:solidFill>
                  <a:schemeClr val="dk2"/>
                </a:solidFill>
                <a:latin typeface="Lora"/>
                <a:ea typeface="Lora"/>
                <a:cs typeface="Lora"/>
                <a:sym typeface="Lora"/>
              </a:endParaRPr>
            </a:p>
          </p:txBody>
        </p:sp>
        <p:sp>
          <p:nvSpPr>
            <p:cNvPr id="108" name="Google Shape;108;p20"/>
            <p:cNvSpPr txBox="1"/>
            <p:nvPr/>
          </p:nvSpPr>
          <p:spPr>
            <a:xfrm>
              <a:off x="3473400" y="4119550"/>
              <a:ext cx="1855800" cy="6429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a:solidFill>
                    <a:schemeClr val="dk2"/>
                  </a:solidFill>
                  <a:latin typeface="Lora"/>
                  <a:ea typeface="Lora"/>
                  <a:cs typeface="Lora"/>
                  <a:sym typeface="Lora"/>
                </a:rPr>
                <a:t>May use magnifier or scaled resolution</a:t>
              </a:r>
              <a:endParaRPr>
                <a:solidFill>
                  <a:schemeClr val="dk2"/>
                </a:solidFill>
                <a:latin typeface="Lora"/>
                <a:ea typeface="Lora"/>
                <a:cs typeface="Lora"/>
                <a:sym typeface="Lora"/>
              </a:endParaRPr>
            </a:p>
          </p:txBody>
        </p:sp>
      </p:grpSp>
      <p:grpSp>
        <p:nvGrpSpPr>
          <p:cNvPr id="109" name="Google Shape;109;p20"/>
          <p:cNvGrpSpPr/>
          <p:nvPr/>
        </p:nvGrpSpPr>
        <p:grpSpPr>
          <a:xfrm>
            <a:off x="6737250" y="1365163"/>
            <a:ext cx="1959075" cy="3549688"/>
            <a:chOff x="6737250" y="1365163"/>
            <a:chExt cx="1959075" cy="3549688"/>
          </a:xfrm>
        </p:grpSpPr>
        <p:pic>
          <p:nvPicPr>
            <p:cNvPr id="110" name="Google Shape;110;p20"/>
            <p:cNvPicPr preferRelativeResize="0"/>
            <p:nvPr/>
          </p:nvPicPr>
          <p:blipFill>
            <a:blip r:embed="rId5">
              <a:alphaModFix/>
            </a:blip>
            <a:stretch>
              <a:fillRect/>
            </a:stretch>
          </p:blipFill>
          <p:spPr>
            <a:xfrm>
              <a:off x="6737250" y="1365163"/>
              <a:ext cx="1959075" cy="1959075"/>
            </a:xfrm>
            <a:prstGeom prst="rect">
              <a:avLst/>
            </a:prstGeom>
            <a:noFill/>
            <a:ln>
              <a:noFill/>
            </a:ln>
          </p:spPr>
        </p:pic>
        <p:sp>
          <p:nvSpPr>
            <p:cNvPr id="111" name="Google Shape;111;p20"/>
            <p:cNvSpPr txBox="1"/>
            <p:nvPr/>
          </p:nvSpPr>
          <p:spPr>
            <a:xfrm>
              <a:off x="6788888" y="3209925"/>
              <a:ext cx="1855800" cy="7239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sz="1800">
                  <a:solidFill>
                    <a:schemeClr val="dk2"/>
                  </a:solidFill>
                  <a:latin typeface="Lora"/>
                  <a:ea typeface="Lora"/>
                  <a:cs typeface="Lora"/>
                  <a:sym typeface="Lora"/>
                </a:rPr>
                <a:t>Blind or Partially Blind</a:t>
              </a:r>
              <a:endParaRPr sz="1800">
                <a:solidFill>
                  <a:schemeClr val="dk2"/>
                </a:solidFill>
                <a:latin typeface="Lora"/>
                <a:ea typeface="Lora"/>
                <a:cs typeface="Lora"/>
                <a:sym typeface="Lora"/>
              </a:endParaRPr>
            </a:p>
          </p:txBody>
        </p:sp>
        <p:sp>
          <p:nvSpPr>
            <p:cNvPr id="112" name="Google Shape;112;p20"/>
            <p:cNvSpPr txBox="1"/>
            <p:nvPr/>
          </p:nvSpPr>
          <p:spPr>
            <a:xfrm>
              <a:off x="6788900" y="4119550"/>
              <a:ext cx="1855800" cy="795300"/>
            </a:xfrm>
            <a:prstGeom prst="rect">
              <a:avLst/>
            </a:prstGeom>
            <a:noFill/>
            <a:ln>
              <a:noFill/>
            </a:ln>
          </p:spPr>
          <p:txBody>
            <a:bodyPr anchor="t" anchorCtr="0" bIns="91425" lIns="91425" numCol="1" rIns="91425" spcFirstLastPara="1" tIns="91425" wrap="square">
              <a:noAutofit/>
            </a:bodyPr>
            <a:lstStyle/>
            <a:p>
              <a:pPr algn="ctr" indent="0" lvl="0" marL="0" rtl="0">
                <a:spcBef>
                  <a:spcPts val="0"/>
                </a:spcBef>
                <a:spcAft>
                  <a:spcPts val="0"/>
                </a:spcAft>
                <a:buNone/>
              </a:pPr>
              <a:r>
                <a:rPr altLang="en" lang="en">
                  <a:solidFill>
                    <a:schemeClr val="dk2"/>
                  </a:solidFill>
                  <a:latin typeface="Lora"/>
                  <a:ea typeface="Lora"/>
                  <a:cs typeface="Lora"/>
                  <a:sym typeface="Lora"/>
                </a:rPr>
                <a:t>May use screen reader / keyboard only</a:t>
              </a:r>
              <a:endParaRPr>
                <a:solidFill>
                  <a:schemeClr val="dk2"/>
                </a:solidFill>
                <a:latin typeface="Lora"/>
                <a:ea typeface="Lora"/>
                <a:cs typeface="Lora"/>
                <a:sym typeface="Lora"/>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18" name="Google Shape;118;p21"/>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Designing for </a:t>
            </a:r>
            <a:r>
              <a:rPr altLang="en" b="1" lang="en" sz="2100">
                <a:solidFill>
                  <a:schemeClr val="dk1"/>
                </a:solidFill>
                <a:latin typeface="IBM Plex Mono"/>
                <a:ea typeface="IBM Plex Mono"/>
                <a:cs typeface="IBM Plex Mono"/>
                <a:sym typeface="IBM Plex Mono"/>
              </a:rPr>
              <a:t>Color Deficiency (WCAG 1.4.1)</a:t>
            </a:r>
            <a:endParaRPr b="1" sz="1000"/>
          </a:p>
        </p:txBody>
      </p:sp>
      <p:sp>
        <p:nvSpPr>
          <p:cNvPr id="119" name="Google Shape;119;p21"/>
          <p:cNvSpPr txBox="1"/>
          <p:nvPr/>
        </p:nvSpPr>
        <p:spPr>
          <a:xfrm>
            <a:off x="519150" y="1098912"/>
            <a:ext cx="2695500" cy="2945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Color should not be the only way that elements are visually distinguished from each other.</a:t>
            </a:r>
            <a:endParaRPr sz="1800">
              <a:solidFill>
                <a:schemeClr val="dk2"/>
              </a:solidFill>
              <a:latin typeface="Lora"/>
              <a:ea typeface="Lora"/>
              <a:cs typeface="Lora"/>
              <a:sym typeface="Lora"/>
            </a:endParaRPr>
          </a:p>
          <a:p>
            <a:pPr algn="l" indent="0" lvl="0" marL="0" rtl="0">
              <a:spcBef>
                <a:spcPts val="0"/>
              </a:spcBef>
              <a:spcAft>
                <a:spcPts val="0"/>
              </a:spcAft>
              <a:buNone/>
            </a:pPr>
            <a:r>
              <a:t/>
            </a:r>
            <a:endParaRPr sz="1800">
              <a:solidFill>
                <a:schemeClr val="dk2"/>
              </a:solidFill>
              <a:latin typeface="Lora"/>
              <a:ea typeface="Lora"/>
              <a:cs typeface="Lora"/>
              <a:sym typeface="Lora"/>
            </a:endParaRPr>
          </a:p>
          <a:p>
            <a:pPr algn="l" indent="0" lvl="0" marL="0" rtl="0">
              <a:spcBef>
                <a:spcPts val="0"/>
              </a:spcBef>
              <a:spcAft>
                <a:spcPts val="0"/>
              </a:spcAft>
              <a:buNone/>
            </a:pPr>
            <a:r>
              <a:rPr altLang="en" lang="en" sz="1800">
                <a:solidFill>
                  <a:schemeClr val="dk2"/>
                </a:solidFill>
                <a:latin typeface="Lora"/>
                <a:ea typeface="Lora"/>
                <a:cs typeface="Lora"/>
                <a:sym typeface="Lora"/>
              </a:rPr>
              <a:t>This is sometimes called “double encoding” as color is redundant.</a:t>
            </a:r>
            <a:endParaRPr sz="1800">
              <a:solidFill>
                <a:schemeClr val="dk2"/>
              </a:solidFill>
              <a:latin typeface="Lora"/>
              <a:ea typeface="Lora"/>
              <a:cs typeface="Lora"/>
              <a:sym typeface="Lora"/>
            </a:endParaRPr>
          </a:p>
        </p:txBody>
      </p:sp>
      <p:pic>
        <p:nvPicPr>
          <p:cNvPr id="120" name="Google Shape;120;p21" title="IMG_1042.jpeg"/>
          <p:cNvPicPr preferRelativeResize="0"/>
          <p:nvPr/>
        </p:nvPicPr>
        <p:blipFill>
          <a:blip r:embed="rId3">
            <a:alphaModFix/>
          </a:blip>
          <a:stretch>
            <a:fillRect/>
          </a:stretch>
        </p:blipFill>
        <p:spPr>
          <a:xfrm>
            <a:off x="4067100" y="2919375"/>
            <a:ext cx="4695823" cy="2091113"/>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pic>
        <p:nvPicPr>
          <p:cNvPr id="121" name="Google Shape;121;p21" title="IMG_1040.jpeg"/>
          <p:cNvPicPr preferRelativeResize="0"/>
          <p:nvPr/>
        </p:nvPicPr>
        <p:blipFill>
          <a:blip r:embed="rId4">
            <a:alphaModFix/>
          </a:blip>
          <a:stretch>
            <a:fillRect/>
          </a:stretch>
        </p:blipFill>
        <p:spPr>
          <a:xfrm>
            <a:off x="4067102" y="634988"/>
            <a:ext cx="4695823" cy="2120916"/>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p:nvPr/>
        </p:nvSpPr>
        <p:spPr>
          <a:xfrm>
            <a:off x="-10200" y="0"/>
            <a:ext cx="9164400" cy="507900"/>
          </a:xfrm>
          <a:prstGeom prst="rect">
            <a:avLst/>
          </a:prstGeom>
          <a:solidFill>
            <a:schemeClr val="lt2"/>
          </a:solidFill>
          <a:ln>
            <a:noFill/>
          </a:ln>
        </p:spPr>
        <p:txBody>
          <a:bodyPr anchor="ctr" anchorCtr="0" bIns="91425" lIns="91425" numCol="1" rIns="91425" spcFirstLastPara="1" tIns="91425" wrap="square">
            <a:noAutofit/>
          </a:bodyPr>
          <a:lstStyle/>
          <a:p>
            <a:pPr algn="ctr" indent="0" lvl="0" marL="0" rtl="0">
              <a:spcBef>
                <a:spcPts val="0"/>
              </a:spcBef>
              <a:spcAft>
                <a:spcPts val="0"/>
              </a:spcAft>
              <a:buNone/>
            </a:pPr>
            <a:r>
              <a:t/>
            </a:r>
            <a:endParaRPr/>
          </a:p>
        </p:txBody>
      </p:sp>
      <p:sp>
        <p:nvSpPr>
          <p:cNvPr id="127" name="Google Shape;127;p22"/>
          <p:cNvSpPr txBox="1"/>
          <p:nvPr/>
        </p:nvSpPr>
        <p:spPr>
          <a:xfrm>
            <a:off x="0" y="0"/>
            <a:ext cx="9020100" cy="507900"/>
          </a:xfrm>
          <a:prstGeom prst="rect">
            <a:avLst/>
          </a:prstGeom>
          <a:noFill/>
          <a:ln>
            <a:noFill/>
          </a:ln>
        </p:spPr>
        <p:txBody>
          <a:bodyPr anchor="t" anchorCtr="0" bIns="91425" lIns="91425" numCol="1" rIns="91425" spcFirstLastPara="1" tIns="91425" wrap="square">
            <a:spAutoFit/>
          </a:bodyPr>
          <a:lstStyle/>
          <a:p>
            <a:pPr algn="l" indent="0" lvl="0" marL="0" rtl="0">
              <a:spcBef>
                <a:spcPts val="0"/>
              </a:spcBef>
              <a:spcAft>
                <a:spcPts val="0"/>
              </a:spcAft>
              <a:buNone/>
            </a:pPr>
            <a:r>
              <a:rPr altLang="en" b="1" lang="en" sz="2100">
                <a:solidFill>
                  <a:schemeClr val="dk1"/>
                </a:solidFill>
                <a:latin typeface="IBM Plex Mono"/>
                <a:ea typeface="IBM Plex Mono"/>
                <a:cs typeface="IBM Plex Mono"/>
                <a:sym typeface="IBM Plex Mono"/>
              </a:rPr>
              <a:t>Designing for Color Deficiency (WCAG 1.4.1)</a:t>
            </a:r>
            <a:endParaRPr b="1" sz="1000"/>
          </a:p>
        </p:txBody>
      </p:sp>
      <p:sp>
        <p:nvSpPr>
          <p:cNvPr id="128" name="Google Shape;128;p22"/>
          <p:cNvSpPr txBox="1"/>
          <p:nvPr/>
        </p:nvSpPr>
        <p:spPr>
          <a:xfrm>
            <a:off x="223875" y="1912203"/>
            <a:ext cx="2695500" cy="1859700"/>
          </a:xfrm>
          <a:prstGeom prst="rect">
            <a:avLst/>
          </a:prstGeom>
          <a:noFill/>
          <a:ln>
            <a:noFill/>
          </a:ln>
        </p:spPr>
        <p:txBody>
          <a:bodyPr anchor="t" anchorCtr="0" bIns="91425" lIns="91425" numCol="1" rIns="91425" spcFirstLastPara="1" tIns="91425" wrap="square">
            <a:noAutofit/>
          </a:bodyPr>
          <a:lstStyle/>
          <a:p>
            <a:pPr algn="l" indent="0" lvl="0" marL="0" rtl="0">
              <a:spcBef>
                <a:spcPts val="0"/>
              </a:spcBef>
              <a:spcAft>
                <a:spcPts val="0"/>
              </a:spcAft>
              <a:buNone/>
            </a:pPr>
            <a:r>
              <a:rPr altLang="en" lang="en" sz="1800">
                <a:solidFill>
                  <a:schemeClr val="dk2"/>
                </a:solidFill>
                <a:latin typeface="Lora"/>
                <a:ea typeface="Lora"/>
                <a:cs typeface="Lora"/>
                <a:sym typeface="Lora"/>
              </a:rPr>
              <a:t>Another option is to offer alternative visualizations.</a:t>
            </a:r>
            <a:endParaRPr sz="1800">
              <a:solidFill>
                <a:schemeClr val="dk2"/>
              </a:solidFill>
              <a:latin typeface="Lora"/>
              <a:ea typeface="Lora"/>
              <a:cs typeface="Lora"/>
              <a:sym typeface="Lora"/>
            </a:endParaRPr>
          </a:p>
          <a:p>
            <a:pPr algn="l" indent="0" lvl="0" marL="0" rtl="0">
              <a:spcBef>
                <a:spcPts val="0"/>
              </a:spcBef>
              <a:spcAft>
                <a:spcPts val="0"/>
              </a:spcAft>
              <a:buNone/>
            </a:pPr>
            <a:r>
              <a:t/>
            </a:r>
            <a:endParaRPr sz="1800">
              <a:solidFill>
                <a:schemeClr val="dk2"/>
              </a:solidFill>
              <a:latin typeface="Lora"/>
              <a:ea typeface="Lora"/>
              <a:cs typeface="Lora"/>
              <a:sym typeface="Lora"/>
            </a:endParaRPr>
          </a:p>
          <a:p>
            <a:pPr algn="l" indent="0" lvl="0" marL="0" rtl="0">
              <a:spcBef>
                <a:spcPts val="0"/>
              </a:spcBef>
              <a:spcAft>
                <a:spcPts val="0"/>
              </a:spcAft>
              <a:buNone/>
            </a:pPr>
            <a:r>
              <a:rPr altLang="en" lang="en" sz="1800">
                <a:solidFill>
                  <a:schemeClr val="dk2"/>
                </a:solidFill>
                <a:latin typeface="Lora"/>
                <a:ea typeface="Lora"/>
                <a:cs typeface="Lora"/>
                <a:sym typeface="Lora"/>
              </a:rPr>
              <a:t>Be careful with semantic </a:t>
            </a:r>
            <a:r>
              <a:rPr altLang="en" lang="en" sz="1800">
                <a:solidFill>
                  <a:schemeClr val="dk2"/>
                </a:solidFill>
                <a:latin typeface="Lora"/>
                <a:ea typeface="Lora"/>
                <a:cs typeface="Lora"/>
                <a:sym typeface="Lora"/>
              </a:rPr>
              <a:t>association</a:t>
            </a:r>
            <a:r>
              <a:rPr altLang="en" lang="en" sz="1800">
                <a:solidFill>
                  <a:schemeClr val="dk2"/>
                </a:solidFill>
                <a:latin typeface="Lora"/>
                <a:ea typeface="Lora"/>
                <a:cs typeface="Lora"/>
                <a:sym typeface="Lora"/>
              </a:rPr>
              <a:t>.</a:t>
            </a:r>
            <a:endParaRPr sz="1800">
              <a:solidFill>
                <a:schemeClr val="dk2"/>
              </a:solidFill>
              <a:latin typeface="Lora"/>
              <a:ea typeface="Lora"/>
              <a:cs typeface="Lora"/>
              <a:sym typeface="Lora"/>
            </a:endParaRPr>
          </a:p>
        </p:txBody>
      </p:sp>
      <p:pic>
        <p:nvPicPr>
          <p:cNvPr id="129" name="Google Shape;129;p22" title="IMG_1054.jpeg"/>
          <p:cNvPicPr preferRelativeResize="0"/>
          <p:nvPr/>
        </p:nvPicPr>
        <p:blipFill>
          <a:blip r:embed="rId3">
            <a:alphaModFix/>
          </a:blip>
          <a:stretch>
            <a:fillRect/>
          </a:stretch>
        </p:blipFill>
        <p:spPr>
          <a:xfrm>
            <a:off x="3138450" y="848463"/>
            <a:ext cx="5700749" cy="3987164"/>
          </a:xfrm>
          <a:prstGeom prst="rect">
            <a:avLst/>
          </a:prstGeom>
          <a:noFill/>
          <a:ln cap="flat" cmpd="sng" w="9525">
            <a:solidFill>
              <a:srgbClr val="D9D9D9"/>
            </a:solidFill>
            <a:prstDash val="solid"/>
            <a:round/>
            <a:headEnd len="sm" type="none" w="sm"/>
            <a:tailEnd len="sm" type="none" w="sm"/>
          </a:ln>
          <a:effectLst>
            <a:outerShdw algn="bl" blurRad="57150" dir="5400000" dist="19050" rotWithShape="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theme>
</file>